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82" r:id="rId3"/>
    <p:sldId id="258" r:id="rId4"/>
    <p:sldId id="259" r:id="rId5"/>
    <p:sldId id="284" r:id="rId6"/>
    <p:sldId id="268" r:id="rId7"/>
    <p:sldId id="269" r:id="rId8"/>
    <p:sldId id="285" r:id="rId9"/>
    <p:sldId id="281" r:id="rId10"/>
    <p:sldId id="283" r:id="rId11"/>
    <p:sldId id="257" r:id="rId12"/>
    <p:sldId id="272" r:id="rId13"/>
    <p:sldId id="260" r:id="rId14"/>
    <p:sldId id="273" r:id="rId15"/>
    <p:sldId id="261" r:id="rId16"/>
    <p:sldId id="274" r:id="rId17"/>
    <p:sldId id="262" r:id="rId18"/>
    <p:sldId id="275" r:id="rId19"/>
    <p:sldId id="263" r:id="rId20"/>
    <p:sldId id="276" r:id="rId21"/>
    <p:sldId id="264" r:id="rId22"/>
    <p:sldId id="277" r:id="rId23"/>
    <p:sldId id="270" r:id="rId24"/>
    <p:sldId id="271" r:id="rId25"/>
    <p:sldId id="265" r:id="rId26"/>
    <p:sldId id="278" r:id="rId27"/>
    <p:sldId id="286" r:id="rId28"/>
    <p:sldId id="287" r:id="rId29"/>
    <p:sldId id="266" r:id="rId30"/>
    <p:sldId id="279" r:id="rId31"/>
    <p:sldId id="267"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6408" autoAdjust="0"/>
    <p:restoredTop sz="94660"/>
  </p:normalViewPr>
  <p:slideViewPr>
    <p:cSldViewPr snapToGrid="0">
      <p:cViewPr varScale="1">
        <p:scale>
          <a:sx n="30" d="100"/>
          <a:sy n="30" d="100"/>
        </p:scale>
        <p:origin x="78" y="1932"/>
      </p:cViewPr>
      <p:guideLst/>
    </p:cSldViewPr>
  </p:slideViewPr>
  <p:notesTextViewPr>
    <p:cViewPr>
      <p:scale>
        <a:sx n="1" d="1"/>
        <a:sy n="1" d="1"/>
      </p:scale>
      <p:origin x="0" y="0"/>
    </p:cViewPr>
  </p:notesTextViewPr>
  <p:sorterViewPr>
    <p:cViewPr>
      <p:scale>
        <a:sx n="100" d="100"/>
        <a:sy n="100" d="100"/>
      </p:scale>
      <p:origin x="0" y="-14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0DA27-BA70-43D6-8623-240A19443980}"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C8EEA-7EC2-4486-9DBC-3DF8DE127F51}" type="slidenum">
              <a:rPr lang="en-US" smtClean="0"/>
              <a:t>‹#›</a:t>
            </a:fld>
            <a:endParaRPr lang="en-US"/>
          </a:p>
        </p:txBody>
      </p:sp>
    </p:spTree>
    <p:extLst>
      <p:ext uri="{BB962C8B-B14F-4D97-AF65-F5344CB8AC3E}">
        <p14:creationId xmlns:p14="http://schemas.microsoft.com/office/powerpoint/2010/main" val="50308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E5DF92D-F747-4B2F-B34C-A5925A48CBC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375382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8/22/2023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houldercomplexgocatsnmu.weebly.com/special-test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rthobullets.com/shoulder-and-elbow/3052/multidirectional-shoulder-instability-mdi"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researchgate.net/figure/OBrien-test-to-detect-a-SLAP-tear_fig4_23397639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Shoulder Evaluation</a:t>
            </a:r>
          </a:p>
        </p:txBody>
      </p:sp>
      <p:sp>
        <p:nvSpPr>
          <p:cNvPr id="3" name="Subtitle 2"/>
          <p:cNvSpPr>
            <a:spLocks noGrp="1"/>
          </p:cNvSpPr>
          <p:nvPr>
            <p:ph type="subTitle" idx="1"/>
          </p:nvPr>
        </p:nvSpPr>
        <p:spPr/>
        <p:txBody>
          <a:bodyPr/>
          <a:lstStyle/>
          <a:p>
            <a:r>
              <a:rPr lang="en-US" dirty="0"/>
              <a:t>Unit One – Shoulder Injuries</a:t>
            </a:r>
          </a:p>
          <a:p>
            <a:r>
              <a:rPr lang="en-US"/>
              <a:t>Lesson Five</a:t>
            </a:r>
          </a:p>
        </p:txBody>
      </p:sp>
    </p:spTree>
    <p:extLst>
      <p:ext uri="{BB962C8B-B14F-4D97-AF65-F5344CB8AC3E}">
        <p14:creationId xmlns:p14="http://schemas.microsoft.com/office/powerpoint/2010/main" val="217405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5A16-9EF3-9C5D-C354-5CF5A2EE1968}"/>
              </a:ext>
            </a:extLst>
          </p:cNvPr>
          <p:cNvSpPr>
            <a:spLocks noGrp="1"/>
          </p:cNvSpPr>
          <p:nvPr>
            <p:ph type="title"/>
          </p:nvPr>
        </p:nvSpPr>
        <p:spPr>
          <a:xfrm>
            <a:off x="407122" y="290945"/>
            <a:ext cx="9905998" cy="914400"/>
          </a:xfrm>
        </p:spPr>
        <p:txBody>
          <a:bodyPr/>
          <a:lstStyle/>
          <a:p>
            <a:r>
              <a:rPr lang="en-US" dirty="0"/>
              <a:t>Manual Muscle Testing</a:t>
            </a:r>
          </a:p>
        </p:txBody>
      </p:sp>
      <p:pic>
        <p:nvPicPr>
          <p:cNvPr id="4" name="Content Placeholder 3">
            <a:extLst>
              <a:ext uri="{FF2B5EF4-FFF2-40B4-BE49-F238E27FC236}">
                <a16:creationId xmlns:a16="http://schemas.microsoft.com/office/drawing/2014/main" id="{A83558BE-0526-BE11-D058-76B1806B4437}"/>
              </a:ext>
            </a:extLst>
          </p:cNvPr>
          <p:cNvPicPr>
            <a:picLocks noGrp="1" noChangeAspect="1"/>
          </p:cNvPicPr>
          <p:nvPr>
            <p:ph idx="1"/>
          </p:nvPr>
        </p:nvPicPr>
        <p:blipFill>
          <a:blip r:embed="rId2"/>
          <a:stretch>
            <a:fillRect/>
          </a:stretch>
        </p:blipFill>
        <p:spPr>
          <a:xfrm>
            <a:off x="947449" y="1253834"/>
            <a:ext cx="2751714" cy="2729700"/>
          </a:xfrm>
          <a:prstGeom prst="rect">
            <a:avLst/>
          </a:prstGeom>
        </p:spPr>
      </p:pic>
      <p:pic>
        <p:nvPicPr>
          <p:cNvPr id="5" name="Picture 4">
            <a:extLst>
              <a:ext uri="{FF2B5EF4-FFF2-40B4-BE49-F238E27FC236}">
                <a16:creationId xmlns:a16="http://schemas.microsoft.com/office/drawing/2014/main" id="{F1D27464-5F3A-A5B1-9C96-EF8395CE86D4}"/>
              </a:ext>
            </a:extLst>
          </p:cNvPr>
          <p:cNvPicPr>
            <a:picLocks noChangeAspect="1"/>
          </p:cNvPicPr>
          <p:nvPr/>
        </p:nvPicPr>
        <p:blipFill>
          <a:blip r:embed="rId3"/>
          <a:stretch>
            <a:fillRect/>
          </a:stretch>
        </p:blipFill>
        <p:spPr>
          <a:xfrm>
            <a:off x="4592733" y="1101429"/>
            <a:ext cx="3006533" cy="2729700"/>
          </a:xfrm>
          <a:prstGeom prst="rect">
            <a:avLst/>
          </a:prstGeom>
        </p:spPr>
      </p:pic>
      <p:pic>
        <p:nvPicPr>
          <p:cNvPr id="6" name="Picture 5">
            <a:extLst>
              <a:ext uri="{FF2B5EF4-FFF2-40B4-BE49-F238E27FC236}">
                <a16:creationId xmlns:a16="http://schemas.microsoft.com/office/drawing/2014/main" id="{7554779E-FC91-EEED-4EC5-2D18B63B3846}"/>
              </a:ext>
            </a:extLst>
          </p:cNvPr>
          <p:cNvPicPr>
            <a:picLocks noChangeAspect="1"/>
          </p:cNvPicPr>
          <p:nvPr/>
        </p:nvPicPr>
        <p:blipFill>
          <a:blip r:embed="rId4"/>
          <a:stretch>
            <a:fillRect/>
          </a:stretch>
        </p:blipFill>
        <p:spPr>
          <a:xfrm>
            <a:off x="8492835" y="1253834"/>
            <a:ext cx="2391133" cy="2729700"/>
          </a:xfrm>
          <a:prstGeom prst="rect">
            <a:avLst/>
          </a:prstGeom>
        </p:spPr>
      </p:pic>
      <p:pic>
        <p:nvPicPr>
          <p:cNvPr id="7" name="Picture 6">
            <a:extLst>
              <a:ext uri="{FF2B5EF4-FFF2-40B4-BE49-F238E27FC236}">
                <a16:creationId xmlns:a16="http://schemas.microsoft.com/office/drawing/2014/main" id="{59AC3613-32C6-3B25-B6DE-0CD1ACA31A40}"/>
              </a:ext>
            </a:extLst>
          </p:cNvPr>
          <p:cNvPicPr>
            <a:picLocks noChangeAspect="1"/>
          </p:cNvPicPr>
          <p:nvPr/>
        </p:nvPicPr>
        <p:blipFill>
          <a:blip r:embed="rId5"/>
          <a:stretch>
            <a:fillRect/>
          </a:stretch>
        </p:blipFill>
        <p:spPr>
          <a:xfrm>
            <a:off x="947449" y="4180606"/>
            <a:ext cx="2751713" cy="2293094"/>
          </a:xfrm>
          <a:prstGeom prst="rect">
            <a:avLst/>
          </a:prstGeom>
        </p:spPr>
      </p:pic>
      <p:pic>
        <p:nvPicPr>
          <p:cNvPr id="1026" name="Picture 2" descr="Manual muscle test list Flashcards | Quizlet">
            <a:extLst>
              <a:ext uri="{FF2B5EF4-FFF2-40B4-BE49-F238E27FC236}">
                <a16:creationId xmlns:a16="http://schemas.microsoft.com/office/drawing/2014/main" id="{76D88773-5CE1-1BC7-5F4E-3522E887A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732" y="4139041"/>
            <a:ext cx="3006533" cy="25054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F88469C-083F-C48F-AF84-96DE11DE5E9F}"/>
              </a:ext>
            </a:extLst>
          </p:cNvPr>
          <p:cNvPicPr>
            <a:picLocks noChangeAspect="1"/>
          </p:cNvPicPr>
          <p:nvPr/>
        </p:nvPicPr>
        <p:blipFill>
          <a:blip r:embed="rId7"/>
          <a:stretch>
            <a:fillRect/>
          </a:stretch>
        </p:blipFill>
        <p:spPr>
          <a:xfrm>
            <a:off x="8603673" y="4181038"/>
            <a:ext cx="1978649" cy="2463447"/>
          </a:xfrm>
          <a:prstGeom prst="rect">
            <a:avLst/>
          </a:prstGeom>
        </p:spPr>
      </p:pic>
    </p:spTree>
    <p:extLst>
      <p:ext uri="{BB962C8B-B14F-4D97-AF65-F5344CB8AC3E}">
        <p14:creationId xmlns:p14="http://schemas.microsoft.com/office/powerpoint/2010/main" val="710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34" y="317369"/>
            <a:ext cx="9905998" cy="974103"/>
          </a:xfrm>
        </p:spPr>
        <p:txBody>
          <a:bodyPr>
            <a:normAutofit/>
          </a:bodyPr>
          <a:lstStyle/>
          <a:p>
            <a:r>
              <a:rPr lang="en-US" dirty="0"/>
              <a:t>STRESS TESTS</a:t>
            </a:r>
          </a:p>
        </p:txBody>
      </p:sp>
      <p:sp>
        <p:nvSpPr>
          <p:cNvPr id="3" name="Content Placeholder 2"/>
          <p:cNvSpPr>
            <a:spLocks noGrp="1"/>
          </p:cNvSpPr>
          <p:nvPr>
            <p:ph idx="1"/>
          </p:nvPr>
        </p:nvSpPr>
        <p:spPr>
          <a:xfrm>
            <a:off x="433632" y="1159497"/>
            <a:ext cx="11217897" cy="5326144"/>
          </a:xfrm>
        </p:spPr>
        <p:txBody>
          <a:bodyPr>
            <a:normAutofit lnSpcReduction="10000"/>
          </a:bodyPr>
          <a:lstStyle/>
          <a:p>
            <a:pPr algn="ctr"/>
            <a:r>
              <a:rPr lang="en-US" sz="4000" dirty="0" err="1">
                <a:solidFill>
                  <a:schemeClr val="accent2"/>
                </a:solidFill>
              </a:rPr>
              <a:t>Apley’s</a:t>
            </a:r>
            <a:r>
              <a:rPr lang="en-US" sz="4000" dirty="0">
                <a:solidFill>
                  <a:schemeClr val="accent2"/>
                </a:solidFill>
              </a:rPr>
              <a:t> Scratch Test</a:t>
            </a:r>
          </a:p>
          <a:p>
            <a:pPr algn="ctr"/>
            <a:r>
              <a:rPr lang="en-US" sz="2800" dirty="0"/>
              <a:t>Looks at the mobility of the shoulder joint as a whole</a:t>
            </a:r>
          </a:p>
          <a:p>
            <a:pPr algn="ctr"/>
            <a:r>
              <a:rPr lang="en-US" sz="3600" dirty="0">
                <a:solidFill>
                  <a:schemeClr val="accent6"/>
                </a:solidFill>
              </a:rPr>
              <a:t>Patient attempts to touch their opposite anterior shoulder, their opposite scapula reaching overhand, then the inferior angle of their opposite scapula reaching underhand</a:t>
            </a:r>
            <a:endParaRPr lang="en-US" sz="3200" dirty="0">
              <a:solidFill>
                <a:schemeClr val="accent6"/>
              </a:solidFill>
            </a:endParaRPr>
          </a:p>
          <a:p>
            <a:pPr algn="ctr"/>
            <a:r>
              <a:rPr lang="en-US" sz="2800" dirty="0"/>
              <a:t>Abnormal Findings: inability to reach one of three places, pain, discomfort, popping</a:t>
            </a:r>
          </a:p>
          <a:p>
            <a:pPr algn="ctr"/>
            <a:r>
              <a:rPr lang="en-US" sz="2400" dirty="0">
                <a:solidFill>
                  <a:schemeClr val="accent4"/>
                </a:solidFill>
              </a:rPr>
              <a:t>(+)</a:t>
            </a:r>
            <a:r>
              <a:rPr lang="en-US" sz="2400" dirty="0"/>
              <a:t> </a:t>
            </a:r>
            <a:r>
              <a:rPr lang="en-US" sz="2800" dirty="0">
                <a:solidFill>
                  <a:schemeClr val="accent4"/>
                </a:solidFill>
              </a:rPr>
              <a:t>impingement syndrome, </a:t>
            </a:r>
            <a:r>
              <a:rPr lang="en-US" sz="2800" dirty="0" err="1">
                <a:solidFill>
                  <a:schemeClr val="accent4"/>
                </a:solidFill>
              </a:rPr>
              <a:t>subacromial</a:t>
            </a:r>
            <a:r>
              <a:rPr lang="en-US" sz="2800" dirty="0">
                <a:solidFill>
                  <a:schemeClr val="accent4"/>
                </a:solidFill>
              </a:rPr>
              <a:t> bursitis, swelling, rotator cuff tendinitis</a:t>
            </a:r>
          </a:p>
        </p:txBody>
      </p:sp>
    </p:spTree>
    <p:extLst>
      <p:ext uri="{BB962C8B-B14F-4D97-AF65-F5344CB8AC3E}">
        <p14:creationId xmlns:p14="http://schemas.microsoft.com/office/powerpoint/2010/main" val="7374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0321" y="906449"/>
            <a:ext cx="7808181" cy="4392102"/>
          </a:xfrm>
          <a:prstGeom prst="rect">
            <a:avLst/>
          </a:prstGeom>
        </p:spPr>
      </p:pic>
      <p:sp>
        <p:nvSpPr>
          <p:cNvPr id="3" name="Content Placeholder 2"/>
          <p:cNvSpPr>
            <a:spLocks noGrp="1"/>
          </p:cNvSpPr>
          <p:nvPr>
            <p:ph idx="1"/>
          </p:nvPr>
        </p:nvSpPr>
        <p:spPr>
          <a:xfrm>
            <a:off x="2023675" y="5621573"/>
            <a:ext cx="8141471" cy="726219"/>
          </a:xfrm>
        </p:spPr>
        <p:txBody>
          <a:bodyPr/>
          <a:lstStyle/>
          <a:p>
            <a:r>
              <a:rPr lang="en-US" dirty="0">
                <a:hlinkClick r:id="rId3"/>
              </a:rPr>
              <a:t>https://shouldercomplexgocatsnmu.weebly.com/special-tests.html</a:t>
            </a:r>
            <a:endParaRPr lang="en-US" dirty="0"/>
          </a:p>
        </p:txBody>
      </p:sp>
    </p:spTree>
    <p:extLst>
      <p:ext uri="{BB962C8B-B14F-4D97-AF65-F5344CB8AC3E}">
        <p14:creationId xmlns:p14="http://schemas.microsoft.com/office/powerpoint/2010/main" val="50985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22" y="364503"/>
            <a:ext cx="9905998" cy="1030664"/>
          </a:xfrm>
        </p:spPr>
        <p:txBody>
          <a:bodyPr/>
          <a:lstStyle/>
          <a:p>
            <a:r>
              <a:rPr lang="en-US" dirty="0"/>
              <a:t>Stress tests</a:t>
            </a:r>
          </a:p>
        </p:txBody>
      </p:sp>
      <p:sp>
        <p:nvSpPr>
          <p:cNvPr id="3" name="Content Placeholder 2"/>
          <p:cNvSpPr>
            <a:spLocks noGrp="1"/>
          </p:cNvSpPr>
          <p:nvPr>
            <p:ph idx="1"/>
          </p:nvPr>
        </p:nvSpPr>
        <p:spPr>
          <a:xfrm>
            <a:off x="405352" y="1348033"/>
            <a:ext cx="11406433" cy="5137608"/>
          </a:xfrm>
        </p:spPr>
        <p:txBody>
          <a:bodyPr>
            <a:normAutofit/>
          </a:bodyPr>
          <a:lstStyle/>
          <a:p>
            <a:pPr algn="ctr"/>
            <a:r>
              <a:rPr lang="en-US" sz="3600" dirty="0">
                <a:solidFill>
                  <a:schemeClr val="accent2"/>
                </a:solidFill>
              </a:rPr>
              <a:t>Napoleon Sign</a:t>
            </a:r>
          </a:p>
          <a:p>
            <a:pPr algn="ctr"/>
            <a:r>
              <a:rPr lang="en-US" sz="2800" dirty="0"/>
              <a:t>Test the subscapularis</a:t>
            </a:r>
          </a:p>
          <a:p>
            <a:pPr algn="ctr"/>
            <a:r>
              <a:rPr lang="en-US" sz="3600" dirty="0">
                <a:solidFill>
                  <a:srgbClr val="FFC000"/>
                </a:solidFill>
              </a:rPr>
              <a:t>Seated or supine, patient presses their hand into their stomach as strong as possible with the elbow flexed to 90°</a:t>
            </a:r>
          </a:p>
          <a:p>
            <a:pPr algn="ctr"/>
            <a:r>
              <a:rPr lang="en-US" sz="2800" dirty="0"/>
              <a:t>Abnormal findings: Pain, discomfort, or weakness with muscle contraction</a:t>
            </a:r>
          </a:p>
          <a:p>
            <a:pPr algn="ctr"/>
            <a:r>
              <a:rPr lang="en-US" sz="3600" dirty="0">
                <a:solidFill>
                  <a:schemeClr val="accent4"/>
                </a:solidFill>
              </a:rPr>
              <a:t>(+) Subscapularis strain or tendinitis</a:t>
            </a:r>
            <a:endParaRPr lang="en-US" sz="3200" dirty="0">
              <a:solidFill>
                <a:schemeClr val="accent4"/>
              </a:solidFill>
            </a:endParaRPr>
          </a:p>
        </p:txBody>
      </p:sp>
    </p:spTree>
    <p:extLst>
      <p:ext uri="{BB962C8B-B14F-4D97-AF65-F5344CB8AC3E}">
        <p14:creationId xmlns:p14="http://schemas.microsoft.com/office/powerpoint/2010/main" val="14738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97804" y="946205"/>
            <a:ext cx="5596393" cy="4197295"/>
          </a:xfrm>
          <a:prstGeom prst="rect">
            <a:avLst/>
          </a:prstGeom>
        </p:spPr>
      </p:pic>
    </p:spTree>
    <p:extLst>
      <p:ext uri="{BB962C8B-B14F-4D97-AF65-F5344CB8AC3E}">
        <p14:creationId xmlns:p14="http://schemas.microsoft.com/office/powerpoint/2010/main" val="185139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17" y="364503"/>
            <a:ext cx="9905998" cy="889262"/>
          </a:xfrm>
        </p:spPr>
        <p:txBody>
          <a:bodyPr/>
          <a:lstStyle/>
          <a:p>
            <a:r>
              <a:rPr lang="en-US" dirty="0"/>
              <a:t>Stress Tests</a:t>
            </a:r>
          </a:p>
        </p:txBody>
      </p:sp>
      <p:sp>
        <p:nvSpPr>
          <p:cNvPr id="4" name="Content Placeholder 2"/>
          <p:cNvSpPr>
            <a:spLocks noGrp="1"/>
          </p:cNvSpPr>
          <p:nvPr>
            <p:ph idx="1"/>
          </p:nvPr>
        </p:nvSpPr>
        <p:spPr>
          <a:xfrm>
            <a:off x="433632" y="1159497"/>
            <a:ext cx="11217897" cy="5326144"/>
          </a:xfrm>
        </p:spPr>
        <p:txBody>
          <a:bodyPr>
            <a:normAutofit lnSpcReduction="10000"/>
          </a:bodyPr>
          <a:lstStyle/>
          <a:p>
            <a:pPr algn="ctr"/>
            <a:r>
              <a:rPr lang="en-US" sz="4000" dirty="0">
                <a:solidFill>
                  <a:schemeClr val="accent2"/>
                </a:solidFill>
              </a:rPr>
              <a:t>Empty/Full Can Test</a:t>
            </a:r>
          </a:p>
          <a:p>
            <a:pPr algn="ctr"/>
            <a:r>
              <a:rPr lang="en-US" sz="2800" dirty="0"/>
              <a:t>Evaluates the supraspinatus</a:t>
            </a:r>
          </a:p>
          <a:p>
            <a:pPr algn="ctr"/>
            <a:r>
              <a:rPr lang="en-US" sz="3600" dirty="0">
                <a:solidFill>
                  <a:schemeClr val="accent6"/>
                </a:solidFill>
              </a:rPr>
              <a:t>Patient’s shoulder is slightly abducted &amp; flexed with the arm extended &amp; hand fully pronated</a:t>
            </a:r>
            <a:r>
              <a:rPr lang="en-US" sz="3200" dirty="0">
                <a:solidFill>
                  <a:schemeClr val="accent6"/>
                </a:solidFill>
              </a:rPr>
              <a:t>. Examiner resists shoulder flexion &amp; abduction by placing a hand on the patients forearm &amp; preventing upward movement. Then, the patient fully supinates their hand, &amp; abduction is resisted again</a:t>
            </a:r>
          </a:p>
          <a:p>
            <a:pPr algn="ctr"/>
            <a:r>
              <a:rPr lang="en-US" sz="2800" dirty="0"/>
              <a:t>Abnormal Findings: pain, discomfort, weakness, popping</a:t>
            </a:r>
          </a:p>
          <a:p>
            <a:pPr algn="ctr"/>
            <a:r>
              <a:rPr lang="en-US" sz="2400" dirty="0">
                <a:solidFill>
                  <a:schemeClr val="accent4"/>
                </a:solidFill>
              </a:rPr>
              <a:t>(+)</a:t>
            </a:r>
            <a:r>
              <a:rPr lang="en-US" sz="2400" dirty="0"/>
              <a:t> </a:t>
            </a:r>
            <a:r>
              <a:rPr lang="en-US" sz="2800" dirty="0">
                <a:solidFill>
                  <a:schemeClr val="accent4"/>
                </a:solidFill>
              </a:rPr>
              <a:t>supraspinatus strain, tear, or tendinitis</a:t>
            </a:r>
          </a:p>
        </p:txBody>
      </p:sp>
    </p:spTree>
    <p:extLst>
      <p:ext uri="{BB962C8B-B14F-4D97-AF65-F5344CB8AC3E}">
        <p14:creationId xmlns:p14="http://schemas.microsoft.com/office/powerpoint/2010/main" val="30975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7037" y="5785296"/>
            <a:ext cx="9910374" cy="705613"/>
          </a:xfrm>
        </p:spPr>
        <p:txBody>
          <a:bodyPr/>
          <a:lstStyle/>
          <a:p>
            <a:r>
              <a:rPr lang="en-US" dirty="0"/>
              <a:t>https://www.cambridge.org/core/books/sports-medicine-for-the-emergency-physician/shoulder/58E0A2B021C962E80D188D881885EFA2</a:t>
            </a:r>
          </a:p>
        </p:txBody>
      </p:sp>
      <p:pic>
        <p:nvPicPr>
          <p:cNvPr id="4" name="Picture 3"/>
          <p:cNvPicPr>
            <a:picLocks noChangeAspect="1"/>
          </p:cNvPicPr>
          <p:nvPr/>
        </p:nvPicPr>
        <p:blipFill>
          <a:blip r:embed="rId2"/>
          <a:stretch>
            <a:fillRect/>
          </a:stretch>
        </p:blipFill>
        <p:spPr>
          <a:xfrm>
            <a:off x="2219437" y="469129"/>
            <a:ext cx="7753127" cy="5181001"/>
          </a:xfrm>
          <a:prstGeom prst="rect">
            <a:avLst/>
          </a:prstGeom>
        </p:spPr>
      </p:pic>
    </p:spTree>
    <p:extLst>
      <p:ext uri="{BB962C8B-B14F-4D97-AF65-F5344CB8AC3E}">
        <p14:creationId xmlns:p14="http://schemas.microsoft.com/office/powerpoint/2010/main" val="312495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36" y="383357"/>
            <a:ext cx="9905998" cy="955249"/>
          </a:xfrm>
        </p:spPr>
        <p:txBody>
          <a:bodyPr/>
          <a:lstStyle/>
          <a:p>
            <a:r>
              <a:rPr lang="en-US" dirty="0"/>
              <a:t>Stress Tests</a:t>
            </a:r>
          </a:p>
        </p:txBody>
      </p:sp>
      <p:sp>
        <p:nvSpPr>
          <p:cNvPr id="4" name="Content Placeholder 2"/>
          <p:cNvSpPr>
            <a:spLocks noGrp="1"/>
          </p:cNvSpPr>
          <p:nvPr>
            <p:ph idx="1"/>
          </p:nvPr>
        </p:nvSpPr>
        <p:spPr>
          <a:xfrm>
            <a:off x="433632" y="858982"/>
            <a:ext cx="11217897" cy="5626659"/>
          </a:xfrm>
        </p:spPr>
        <p:txBody>
          <a:bodyPr>
            <a:normAutofit fontScale="92500"/>
          </a:bodyPr>
          <a:lstStyle/>
          <a:p>
            <a:pPr algn="ctr"/>
            <a:r>
              <a:rPr lang="en-US" sz="4000" dirty="0">
                <a:solidFill>
                  <a:schemeClr val="accent2"/>
                </a:solidFill>
              </a:rPr>
              <a:t>Dropping Sign</a:t>
            </a:r>
          </a:p>
          <a:p>
            <a:pPr algn="ctr"/>
            <a:r>
              <a:rPr lang="en-US" sz="2800" dirty="0"/>
              <a:t>Evaluates the infraspinatus</a:t>
            </a:r>
          </a:p>
          <a:p>
            <a:pPr algn="ctr"/>
            <a:r>
              <a:rPr lang="en-US" sz="3600" dirty="0">
                <a:solidFill>
                  <a:schemeClr val="accent6"/>
                </a:solidFill>
              </a:rPr>
              <a:t>Patient sits or stands with their elbows flexed to 90°, arms relaxed. The examiner abducts the shoulder to 90°, then </a:t>
            </a:r>
            <a:r>
              <a:rPr lang="en-US" sz="3600" b="1" dirty="0">
                <a:solidFill>
                  <a:schemeClr val="accent6"/>
                </a:solidFill>
              </a:rPr>
              <a:t>PASSIVELY </a:t>
            </a:r>
            <a:r>
              <a:rPr lang="en-US" sz="3600" dirty="0">
                <a:solidFill>
                  <a:schemeClr val="accent6"/>
                </a:solidFill>
              </a:rPr>
              <a:t>externally rotates the shoulder into near full ROM. Then the examiner releases the hand, looking for the ability to maintain their arm in this position.</a:t>
            </a:r>
            <a:endParaRPr lang="en-US" sz="3200" b="1" dirty="0">
              <a:solidFill>
                <a:schemeClr val="accent6"/>
              </a:solidFill>
            </a:endParaRPr>
          </a:p>
          <a:p>
            <a:pPr algn="ctr"/>
            <a:r>
              <a:rPr lang="en-US" sz="2600" dirty="0"/>
              <a:t>Abnormal Findings: Dropping the wrist, pain, weakness, discomfort, popping</a:t>
            </a:r>
          </a:p>
          <a:p>
            <a:pPr algn="ctr"/>
            <a:r>
              <a:rPr lang="en-US" sz="2400" dirty="0">
                <a:solidFill>
                  <a:schemeClr val="accent4"/>
                </a:solidFill>
              </a:rPr>
              <a:t>(+)</a:t>
            </a:r>
            <a:r>
              <a:rPr lang="en-US" sz="2400" dirty="0"/>
              <a:t> </a:t>
            </a:r>
            <a:r>
              <a:rPr lang="en-US" sz="2800" dirty="0">
                <a:solidFill>
                  <a:schemeClr val="accent4"/>
                </a:solidFill>
              </a:rPr>
              <a:t>infraspinatus strain, tear, or tendinitis</a:t>
            </a:r>
          </a:p>
        </p:txBody>
      </p:sp>
    </p:spTree>
    <p:extLst>
      <p:ext uri="{BB962C8B-B14F-4D97-AF65-F5344CB8AC3E}">
        <p14:creationId xmlns:p14="http://schemas.microsoft.com/office/powerpoint/2010/main" val="37988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4077" y="5653378"/>
            <a:ext cx="7143846" cy="734170"/>
          </a:xfrm>
        </p:spPr>
        <p:txBody>
          <a:bodyPr/>
          <a:lstStyle/>
          <a:p>
            <a:r>
              <a:rPr lang="en-US" dirty="0"/>
              <a:t>https://musculoskeletalkey.com/physical-examination-4/</a:t>
            </a:r>
          </a:p>
        </p:txBody>
      </p:sp>
      <p:pic>
        <p:nvPicPr>
          <p:cNvPr id="4" name="Picture 3"/>
          <p:cNvPicPr>
            <a:picLocks noChangeAspect="1"/>
          </p:cNvPicPr>
          <p:nvPr/>
        </p:nvPicPr>
        <p:blipFill>
          <a:blip r:embed="rId2"/>
          <a:stretch>
            <a:fillRect/>
          </a:stretch>
        </p:blipFill>
        <p:spPr>
          <a:xfrm>
            <a:off x="4399761" y="246490"/>
            <a:ext cx="3389302" cy="5271093"/>
          </a:xfrm>
          <a:prstGeom prst="rect">
            <a:avLst/>
          </a:prstGeom>
        </p:spPr>
      </p:pic>
    </p:spTree>
    <p:extLst>
      <p:ext uri="{BB962C8B-B14F-4D97-AF65-F5344CB8AC3E}">
        <p14:creationId xmlns:p14="http://schemas.microsoft.com/office/powerpoint/2010/main" val="352659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646" y="505906"/>
            <a:ext cx="9905998" cy="851555"/>
          </a:xfrm>
        </p:spPr>
        <p:txBody>
          <a:bodyPr/>
          <a:lstStyle/>
          <a:p>
            <a:r>
              <a:rPr lang="en-US" dirty="0"/>
              <a:t>Stress Tests</a:t>
            </a:r>
          </a:p>
        </p:txBody>
      </p:sp>
      <p:sp>
        <p:nvSpPr>
          <p:cNvPr id="4" name="Content Placeholder 2"/>
          <p:cNvSpPr>
            <a:spLocks noGrp="1"/>
          </p:cNvSpPr>
          <p:nvPr>
            <p:ph idx="1"/>
          </p:nvPr>
        </p:nvSpPr>
        <p:spPr>
          <a:xfrm>
            <a:off x="433632" y="1159497"/>
            <a:ext cx="11217897" cy="5326144"/>
          </a:xfrm>
        </p:spPr>
        <p:txBody>
          <a:bodyPr>
            <a:normAutofit/>
          </a:bodyPr>
          <a:lstStyle/>
          <a:p>
            <a:pPr algn="ctr"/>
            <a:r>
              <a:rPr lang="en-US" sz="4000" dirty="0">
                <a:solidFill>
                  <a:schemeClr val="accent2"/>
                </a:solidFill>
              </a:rPr>
              <a:t>Speed Test</a:t>
            </a:r>
          </a:p>
          <a:p>
            <a:pPr algn="ctr"/>
            <a:r>
              <a:rPr lang="en-US" sz="2800" dirty="0"/>
              <a:t>Tests the biceps </a:t>
            </a:r>
            <a:r>
              <a:rPr lang="en-US" sz="2800" dirty="0" err="1"/>
              <a:t>brachii</a:t>
            </a:r>
            <a:r>
              <a:rPr lang="en-US" sz="2800" dirty="0"/>
              <a:t> or the labrum</a:t>
            </a:r>
          </a:p>
          <a:p>
            <a:pPr algn="ctr"/>
            <a:r>
              <a:rPr lang="en-US" sz="3600" dirty="0">
                <a:solidFill>
                  <a:schemeClr val="accent6"/>
                </a:solidFill>
              </a:rPr>
              <a:t>Patient’s arm is fully extended, shoulder is flexed to 75-90°, hand is supinated. Examiner palpates the bicipital groove with two or three fingers using one hand, &amp; resists shoulder flexion with the other</a:t>
            </a:r>
          </a:p>
          <a:p>
            <a:pPr algn="ctr"/>
            <a:r>
              <a:rPr lang="en-US" sz="2800" dirty="0"/>
              <a:t>Abnormal Findings: pain @ the bicep tendons, weakness or pain @ the GH joint/Labrum</a:t>
            </a:r>
          </a:p>
          <a:p>
            <a:pPr algn="ctr"/>
            <a:r>
              <a:rPr lang="en-US" sz="2400" dirty="0">
                <a:solidFill>
                  <a:schemeClr val="accent4"/>
                </a:solidFill>
              </a:rPr>
              <a:t>(+)</a:t>
            </a:r>
            <a:r>
              <a:rPr lang="en-US" sz="2400" dirty="0"/>
              <a:t> </a:t>
            </a:r>
            <a:r>
              <a:rPr lang="en-US" sz="2800" dirty="0">
                <a:solidFill>
                  <a:schemeClr val="accent4"/>
                </a:solidFill>
              </a:rPr>
              <a:t>Biceps strain, tendinitis, or labrum injury</a:t>
            </a:r>
          </a:p>
        </p:txBody>
      </p:sp>
    </p:spTree>
    <p:extLst>
      <p:ext uri="{BB962C8B-B14F-4D97-AF65-F5344CB8AC3E}">
        <p14:creationId xmlns:p14="http://schemas.microsoft.com/office/powerpoint/2010/main" val="8873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D1D0-A5D8-3664-DC8D-D407483F128B}"/>
              </a:ext>
            </a:extLst>
          </p:cNvPr>
          <p:cNvSpPr>
            <a:spLocks noGrp="1"/>
          </p:cNvSpPr>
          <p:nvPr>
            <p:ph type="title"/>
          </p:nvPr>
        </p:nvSpPr>
        <p:spPr>
          <a:xfrm>
            <a:off x="1141413" y="609600"/>
            <a:ext cx="9905998" cy="983673"/>
          </a:xfrm>
        </p:spPr>
        <p:txBody>
          <a:bodyPr>
            <a:normAutofit/>
          </a:bodyPr>
          <a:lstStyle/>
          <a:p>
            <a:r>
              <a:rPr lang="en-US" sz="4400" dirty="0"/>
              <a:t>BELLWORK!</a:t>
            </a:r>
          </a:p>
        </p:txBody>
      </p:sp>
      <p:sp>
        <p:nvSpPr>
          <p:cNvPr id="3" name="Content Placeholder 2">
            <a:extLst>
              <a:ext uri="{FF2B5EF4-FFF2-40B4-BE49-F238E27FC236}">
                <a16:creationId xmlns:a16="http://schemas.microsoft.com/office/drawing/2014/main" id="{98942D97-4E7C-35E1-2ABE-C24F7905FA36}"/>
              </a:ext>
            </a:extLst>
          </p:cNvPr>
          <p:cNvSpPr>
            <a:spLocks noGrp="1"/>
          </p:cNvSpPr>
          <p:nvPr>
            <p:ph idx="1"/>
          </p:nvPr>
        </p:nvSpPr>
        <p:spPr>
          <a:xfrm>
            <a:off x="1141413" y="1413165"/>
            <a:ext cx="9905998" cy="4378036"/>
          </a:xfrm>
        </p:spPr>
        <p:txBody>
          <a:bodyPr>
            <a:normAutofit fontScale="92500"/>
          </a:bodyPr>
          <a:lstStyle/>
          <a:p>
            <a:r>
              <a:rPr lang="en-US" sz="4400" dirty="0"/>
              <a:t>Think back to our SOAP Note practice from the first week of school:</a:t>
            </a:r>
          </a:p>
          <a:p>
            <a:pPr lvl="1"/>
            <a:r>
              <a:rPr lang="en-US" sz="4000" dirty="0"/>
              <a:t>What does each letter of SOAP stand for?</a:t>
            </a:r>
          </a:p>
          <a:p>
            <a:pPr lvl="1"/>
            <a:r>
              <a:rPr lang="en-US" sz="4000" dirty="0"/>
              <a:t>What </a:t>
            </a:r>
            <a:r>
              <a:rPr lang="en-US" sz="4000" i="1" dirty="0"/>
              <a:t>type </a:t>
            </a:r>
            <a:r>
              <a:rPr lang="en-US" sz="4000" dirty="0"/>
              <a:t>of information goes into each section of a SOAP note?</a:t>
            </a:r>
          </a:p>
        </p:txBody>
      </p:sp>
    </p:spTree>
    <p:extLst>
      <p:ext uri="{BB962C8B-B14F-4D97-AF65-F5344CB8AC3E}">
        <p14:creationId xmlns:p14="http://schemas.microsoft.com/office/powerpoint/2010/main" val="326338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708" y="5072932"/>
            <a:ext cx="7676584" cy="718268"/>
          </a:xfrm>
        </p:spPr>
        <p:txBody>
          <a:bodyPr>
            <a:normAutofit/>
          </a:bodyPr>
          <a:lstStyle/>
          <a:p>
            <a:r>
              <a:rPr lang="en-US" dirty="0"/>
              <a:t>https://musculoskeletalkey.com/physical-examination-4/</a:t>
            </a:r>
          </a:p>
        </p:txBody>
      </p:sp>
      <p:pic>
        <p:nvPicPr>
          <p:cNvPr id="4" name="Picture 3"/>
          <p:cNvPicPr>
            <a:picLocks noChangeAspect="1"/>
          </p:cNvPicPr>
          <p:nvPr/>
        </p:nvPicPr>
        <p:blipFill>
          <a:blip r:embed="rId2"/>
          <a:stretch>
            <a:fillRect/>
          </a:stretch>
        </p:blipFill>
        <p:spPr>
          <a:xfrm>
            <a:off x="3693848" y="636104"/>
            <a:ext cx="4804304" cy="4126396"/>
          </a:xfrm>
          <a:prstGeom prst="rect">
            <a:avLst/>
          </a:prstGeom>
        </p:spPr>
      </p:pic>
    </p:spTree>
    <p:extLst>
      <p:ext uri="{BB962C8B-B14F-4D97-AF65-F5344CB8AC3E}">
        <p14:creationId xmlns:p14="http://schemas.microsoft.com/office/powerpoint/2010/main" val="139182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78" y="392783"/>
            <a:ext cx="9905998" cy="955250"/>
          </a:xfrm>
        </p:spPr>
        <p:txBody>
          <a:bodyPr/>
          <a:lstStyle/>
          <a:p>
            <a:r>
              <a:rPr lang="en-US" dirty="0"/>
              <a:t>Stress Tests</a:t>
            </a:r>
          </a:p>
        </p:txBody>
      </p:sp>
      <p:sp>
        <p:nvSpPr>
          <p:cNvPr id="4" name="Content Placeholder 2"/>
          <p:cNvSpPr>
            <a:spLocks noGrp="1"/>
          </p:cNvSpPr>
          <p:nvPr>
            <p:ph idx="1"/>
          </p:nvPr>
        </p:nvSpPr>
        <p:spPr>
          <a:xfrm>
            <a:off x="433632" y="1159497"/>
            <a:ext cx="11217897" cy="5326144"/>
          </a:xfrm>
        </p:spPr>
        <p:txBody>
          <a:bodyPr>
            <a:normAutofit/>
          </a:bodyPr>
          <a:lstStyle/>
          <a:p>
            <a:pPr algn="ctr"/>
            <a:r>
              <a:rPr lang="en-US" sz="4000" dirty="0">
                <a:solidFill>
                  <a:schemeClr val="accent2"/>
                </a:solidFill>
              </a:rPr>
              <a:t>Sulcus Sign</a:t>
            </a:r>
          </a:p>
          <a:p>
            <a:pPr algn="ctr"/>
            <a:r>
              <a:rPr lang="en-US" sz="2800" dirty="0"/>
              <a:t>Tests the integrity of the deltoid muscles</a:t>
            </a:r>
          </a:p>
          <a:p>
            <a:pPr algn="ctr"/>
            <a:r>
              <a:rPr lang="en-US" sz="3600" dirty="0">
                <a:solidFill>
                  <a:schemeClr val="accent6"/>
                </a:solidFill>
              </a:rPr>
              <a:t>Patient’s arms are straight at their sides. Examiner grasps the forearm &amp; pulls straight down, checking the deltoid muscles for deformity </a:t>
            </a:r>
          </a:p>
          <a:p>
            <a:pPr algn="ctr"/>
            <a:r>
              <a:rPr lang="en-US" sz="2800" dirty="0"/>
              <a:t>Abnormal Findings: visible “dent” in the deltoid muscle, pain, discomfort</a:t>
            </a:r>
          </a:p>
          <a:p>
            <a:pPr algn="ctr"/>
            <a:r>
              <a:rPr lang="en-US" sz="2400" dirty="0">
                <a:solidFill>
                  <a:schemeClr val="accent4"/>
                </a:solidFill>
              </a:rPr>
              <a:t>(+)</a:t>
            </a:r>
            <a:r>
              <a:rPr lang="en-US" sz="2400" dirty="0"/>
              <a:t> </a:t>
            </a:r>
            <a:r>
              <a:rPr lang="en-US" sz="2800" dirty="0">
                <a:solidFill>
                  <a:schemeClr val="accent4"/>
                </a:solidFill>
              </a:rPr>
              <a:t>Deltoid muscle strain, tear</a:t>
            </a:r>
          </a:p>
        </p:txBody>
      </p:sp>
    </p:spTree>
    <p:extLst>
      <p:ext uri="{BB962C8B-B14F-4D97-AF65-F5344CB8AC3E}">
        <p14:creationId xmlns:p14="http://schemas.microsoft.com/office/powerpoint/2010/main" val="36441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8973" y="5324185"/>
            <a:ext cx="6372556" cy="575144"/>
          </a:xfrm>
        </p:spPr>
        <p:txBody>
          <a:bodyPr>
            <a:normAutofit fontScale="92500" lnSpcReduction="20000"/>
          </a:bodyPr>
          <a:lstStyle/>
          <a:p>
            <a:r>
              <a:rPr lang="en-US" dirty="0">
                <a:hlinkClick r:id="rId2"/>
              </a:rPr>
              <a:t>https://www.orthobullets.com/shoulder-and-elbow/3052/multidirectional-shoulder-instability-mdi</a:t>
            </a:r>
            <a:endParaRPr lang="en-US" dirty="0"/>
          </a:p>
        </p:txBody>
      </p:sp>
      <p:pic>
        <p:nvPicPr>
          <p:cNvPr id="4" name="Picture 3"/>
          <p:cNvPicPr>
            <a:picLocks noChangeAspect="1"/>
          </p:cNvPicPr>
          <p:nvPr/>
        </p:nvPicPr>
        <p:blipFill>
          <a:blip r:embed="rId3"/>
          <a:stretch>
            <a:fillRect/>
          </a:stretch>
        </p:blipFill>
        <p:spPr>
          <a:xfrm>
            <a:off x="537127" y="459394"/>
            <a:ext cx="8096250" cy="2981325"/>
          </a:xfrm>
          <a:prstGeom prst="rect">
            <a:avLst/>
          </a:prstGeom>
        </p:spPr>
      </p:pic>
      <p:sp>
        <p:nvSpPr>
          <p:cNvPr id="5" name="Content Placeholder 2"/>
          <p:cNvSpPr txBox="1">
            <a:spLocks/>
          </p:cNvSpPr>
          <p:nvPr/>
        </p:nvSpPr>
        <p:spPr>
          <a:xfrm>
            <a:off x="807257" y="3465671"/>
            <a:ext cx="7555989" cy="575144"/>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t>https://www.researchgate.net/figure/Sulcus-sign-to-assess-glenohumeral-laxity-A-Position-to-assess-a-sulcus-sign-in-a_fig3_257247943</a:t>
            </a:r>
          </a:p>
        </p:txBody>
      </p:sp>
      <p:pic>
        <p:nvPicPr>
          <p:cNvPr id="6" name="Picture 5"/>
          <p:cNvPicPr>
            <a:picLocks noChangeAspect="1"/>
          </p:cNvPicPr>
          <p:nvPr/>
        </p:nvPicPr>
        <p:blipFill>
          <a:blip r:embed="rId4"/>
          <a:stretch>
            <a:fillRect/>
          </a:stretch>
        </p:blipFill>
        <p:spPr>
          <a:xfrm>
            <a:off x="8285259" y="4065767"/>
            <a:ext cx="3355782" cy="2516837"/>
          </a:xfrm>
          <a:prstGeom prst="rect">
            <a:avLst/>
          </a:prstGeom>
        </p:spPr>
      </p:pic>
    </p:spTree>
    <p:extLst>
      <p:ext uri="{BB962C8B-B14F-4D97-AF65-F5344CB8AC3E}">
        <p14:creationId xmlns:p14="http://schemas.microsoft.com/office/powerpoint/2010/main" val="414391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29" y="275645"/>
            <a:ext cx="9905998" cy="789830"/>
          </a:xfrm>
        </p:spPr>
        <p:txBody>
          <a:bodyPr/>
          <a:lstStyle/>
          <a:p>
            <a:r>
              <a:rPr lang="en-US" dirty="0"/>
              <a:t>Stress Tests</a:t>
            </a:r>
          </a:p>
        </p:txBody>
      </p:sp>
      <p:sp>
        <p:nvSpPr>
          <p:cNvPr id="3" name="Content Placeholder 2"/>
          <p:cNvSpPr>
            <a:spLocks noGrp="1"/>
          </p:cNvSpPr>
          <p:nvPr>
            <p:ph idx="1"/>
          </p:nvPr>
        </p:nvSpPr>
        <p:spPr>
          <a:xfrm>
            <a:off x="389614" y="1192696"/>
            <a:ext cx="11441927" cy="5303519"/>
          </a:xfrm>
        </p:spPr>
        <p:txBody>
          <a:bodyPr>
            <a:normAutofit/>
          </a:bodyPr>
          <a:lstStyle/>
          <a:p>
            <a:pPr algn="ctr"/>
            <a:r>
              <a:rPr lang="en-US" sz="4000" dirty="0">
                <a:solidFill>
                  <a:schemeClr val="accent2"/>
                </a:solidFill>
              </a:rPr>
              <a:t>Painful Arc Test</a:t>
            </a:r>
          </a:p>
          <a:p>
            <a:pPr algn="ctr"/>
            <a:r>
              <a:rPr lang="en-US" sz="2800" dirty="0"/>
              <a:t>Tests for </a:t>
            </a:r>
            <a:r>
              <a:rPr lang="en-US" sz="2800" dirty="0" err="1"/>
              <a:t>subacromial</a:t>
            </a:r>
            <a:r>
              <a:rPr lang="en-US" sz="2800" dirty="0"/>
              <a:t> impingement or Bursitis</a:t>
            </a:r>
          </a:p>
          <a:p>
            <a:pPr algn="ctr"/>
            <a:r>
              <a:rPr lang="en-US" sz="3200" dirty="0">
                <a:solidFill>
                  <a:schemeClr val="accent6"/>
                </a:solidFill>
              </a:rPr>
              <a:t>Patient should be standing without obstructions to their sides. Instruct the patient to abduct their uninvolved shoulder FIRST through their full ROM. Repeat on the involved side</a:t>
            </a:r>
            <a:endParaRPr lang="en-US" sz="2800" dirty="0">
              <a:solidFill>
                <a:schemeClr val="accent6"/>
              </a:solidFill>
            </a:endParaRPr>
          </a:p>
          <a:p>
            <a:pPr algn="ctr"/>
            <a:r>
              <a:rPr lang="en-US" sz="2800" dirty="0"/>
              <a:t>Abnormal findings: pain in the 60-120° ROM or 180°, especially if pain increases. </a:t>
            </a:r>
          </a:p>
          <a:p>
            <a:pPr algn="ctr"/>
            <a:r>
              <a:rPr lang="en-US" sz="2800" dirty="0">
                <a:solidFill>
                  <a:schemeClr val="accent4">
                    <a:lumMod val="75000"/>
                  </a:schemeClr>
                </a:solidFill>
              </a:rPr>
              <a:t>(+) AC Joint disorder, Impingement, Bursitis</a:t>
            </a:r>
            <a:endParaRPr lang="en-US" sz="2400" dirty="0">
              <a:solidFill>
                <a:schemeClr val="accent4">
                  <a:lumMod val="75000"/>
                </a:schemeClr>
              </a:solidFill>
            </a:endParaRPr>
          </a:p>
        </p:txBody>
      </p:sp>
    </p:spTree>
    <p:extLst>
      <p:ext uri="{BB962C8B-B14F-4D97-AF65-F5344CB8AC3E}">
        <p14:creationId xmlns:p14="http://schemas.microsoft.com/office/powerpoint/2010/main" val="219302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8211" y="355821"/>
            <a:ext cx="5595579" cy="55579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318005" y="6153212"/>
            <a:ext cx="7555989" cy="57514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t>http://www.rotheryhealth.com/2018/01/painful-shoulder/</a:t>
            </a:r>
          </a:p>
        </p:txBody>
      </p:sp>
    </p:spTree>
    <p:extLst>
      <p:ext uri="{BB962C8B-B14F-4D97-AF65-F5344CB8AC3E}">
        <p14:creationId xmlns:p14="http://schemas.microsoft.com/office/powerpoint/2010/main" val="163569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793" y="345649"/>
            <a:ext cx="9905998" cy="964677"/>
          </a:xfrm>
        </p:spPr>
        <p:txBody>
          <a:bodyPr/>
          <a:lstStyle/>
          <a:p>
            <a:r>
              <a:rPr lang="en-US" dirty="0"/>
              <a:t>STRESS TESTS</a:t>
            </a:r>
          </a:p>
        </p:txBody>
      </p:sp>
      <p:sp>
        <p:nvSpPr>
          <p:cNvPr id="4" name="Content Placeholder 2"/>
          <p:cNvSpPr>
            <a:spLocks noGrp="1"/>
          </p:cNvSpPr>
          <p:nvPr>
            <p:ph idx="1"/>
          </p:nvPr>
        </p:nvSpPr>
        <p:spPr>
          <a:xfrm>
            <a:off x="433632" y="554182"/>
            <a:ext cx="11217897" cy="5931459"/>
          </a:xfrm>
        </p:spPr>
        <p:txBody>
          <a:bodyPr>
            <a:normAutofit lnSpcReduction="10000"/>
          </a:bodyPr>
          <a:lstStyle/>
          <a:p>
            <a:pPr algn="ctr"/>
            <a:r>
              <a:rPr lang="en-US" sz="4000" dirty="0">
                <a:solidFill>
                  <a:schemeClr val="accent2"/>
                </a:solidFill>
              </a:rPr>
              <a:t>O’Brien’s Test</a:t>
            </a:r>
          </a:p>
          <a:p>
            <a:pPr algn="ctr"/>
            <a:r>
              <a:rPr lang="en-US" sz="2800" dirty="0"/>
              <a:t>Evaluates the labrum for a SLAP (superior labrum, anterior-to-posterior) tear; alternate for biceps tendinopathy</a:t>
            </a:r>
          </a:p>
          <a:p>
            <a:pPr algn="ctr"/>
            <a:r>
              <a:rPr lang="en-US" sz="3600" dirty="0">
                <a:solidFill>
                  <a:schemeClr val="accent6"/>
                </a:solidFill>
              </a:rPr>
              <a:t>Patient is seated with arm extended, shoulder is flexed to 90°, &amp; abducted to 10°, hand is fully PRONATED. Examiner resists shoulder flexion. Patient then fully SUPINATES the hand &amp; examiner resists flexion again, noting for differences.</a:t>
            </a:r>
            <a:endParaRPr lang="en-US" sz="3200" dirty="0">
              <a:solidFill>
                <a:schemeClr val="accent6"/>
              </a:solidFill>
            </a:endParaRPr>
          </a:p>
          <a:p>
            <a:pPr algn="ctr"/>
            <a:r>
              <a:rPr lang="en-US" sz="2800" dirty="0"/>
              <a:t>Abnormal Findings: Pain in </a:t>
            </a:r>
            <a:r>
              <a:rPr lang="en-US" sz="2800" dirty="0">
                <a:solidFill>
                  <a:srgbClr val="FF0000"/>
                </a:solidFill>
              </a:rPr>
              <a:t>PRONATION</a:t>
            </a:r>
            <a:r>
              <a:rPr lang="en-US" sz="2800" dirty="0"/>
              <a:t> that is </a:t>
            </a:r>
            <a:r>
              <a:rPr lang="en-US" sz="2800" dirty="0">
                <a:solidFill>
                  <a:srgbClr val="FF0000"/>
                </a:solidFill>
              </a:rPr>
              <a:t>RELIEVED</a:t>
            </a:r>
            <a:r>
              <a:rPr lang="en-US" sz="2800" dirty="0"/>
              <a:t> in </a:t>
            </a:r>
            <a:r>
              <a:rPr lang="en-US" sz="2800" dirty="0">
                <a:solidFill>
                  <a:srgbClr val="FF0000"/>
                </a:solidFill>
              </a:rPr>
              <a:t>SUPINATION</a:t>
            </a:r>
            <a:r>
              <a:rPr lang="en-US" sz="2800" dirty="0"/>
              <a:t>, pain, discomfort, popping/catching</a:t>
            </a:r>
          </a:p>
          <a:p>
            <a:pPr algn="ctr"/>
            <a:r>
              <a:rPr lang="en-US" sz="2400" dirty="0">
                <a:solidFill>
                  <a:schemeClr val="accent4"/>
                </a:solidFill>
              </a:rPr>
              <a:t>(+)</a:t>
            </a:r>
            <a:r>
              <a:rPr lang="en-US" sz="2400" dirty="0"/>
              <a:t> </a:t>
            </a:r>
            <a:r>
              <a:rPr lang="en-US" sz="2800" dirty="0">
                <a:solidFill>
                  <a:schemeClr val="accent4"/>
                </a:solidFill>
              </a:rPr>
              <a:t>SLAP Tear, Labrum injury, biceps tendinopathy</a:t>
            </a:r>
          </a:p>
        </p:txBody>
      </p:sp>
    </p:spTree>
    <p:extLst>
      <p:ext uri="{BB962C8B-B14F-4D97-AF65-F5344CB8AC3E}">
        <p14:creationId xmlns:p14="http://schemas.microsoft.com/office/powerpoint/2010/main" val="32191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214" y="5820355"/>
            <a:ext cx="8360396" cy="781878"/>
          </a:xfrm>
        </p:spPr>
        <p:txBody>
          <a:bodyPr/>
          <a:lstStyle/>
          <a:p>
            <a:r>
              <a:rPr lang="en-US" dirty="0">
                <a:hlinkClick r:id="rId2"/>
              </a:rPr>
              <a:t>https://www.researchgate.net/figure/OBrien-test-to-detect-a-SLAP-tear_fig4_233976396</a:t>
            </a:r>
            <a:endParaRPr lang="en-US" dirty="0"/>
          </a:p>
        </p:txBody>
      </p:sp>
      <p:pic>
        <p:nvPicPr>
          <p:cNvPr id="4" name="Picture 3"/>
          <p:cNvPicPr>
            <a:picLocks noChangeAspect="1"/>
          </p:cNvPicPr>
          <p:nvPr/>
        </p:nvPicPr>
        <p:blipFill>
          <a:blip r:embed="rId3"/>
          <a:stretch>
            <a:fillRect/>
          </a:stretch>
        </p:blipFill>
        <p:spPr>
          <a:xfrm>
            <a:off x="2922587" y="394542"/>
            <a:ext cx="6343650" cy="5210175"/>
          </a:xfrm>
          <a:prstGeom prst="rect">
            <a:avLst/>
          </a:prstGeom>
        </p:spPr>
      </p:pic>
    </p:spTree>
    <p:extLst>
      <p:ext uri="{BB962C8B-B14F-4D97-AF65-F5344CB8AC3E}">
        <p14:creationId xmlns:p14="http://schemas.microsoft.com/office/powerpoint/2010/main" val="1552946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646" y="505906"/>
            <a:ext cx="9905998" cy="851555"/>
          </a:xfrm>
        </p:spPr>
        <p:txBody>
          <a:bodyPr/>
          <a:lstStyle/>
          <a:p>
            <a:r>
              <a:rPr lang="en-US" dirty="0"/>
              <a:t>Stress Tests</a:t>
            </a:r>
          </a:p>
        </p:txBody>
      </p:sp>
      <p:sp>
        <p:nvSpPr>
          <p:cNvPr id="4" name="Content Placeholder 2"/>
          <p:cNvSpPr>
            <a:spLocks noGrp="1"/>
          </p:cNvSpPr>
          <p:nvPr>
            <p:ph idx="1"/>
          </p:nvPr>
        </p:nvSpPr>
        <p:spPr>
          <a:xfrm>
            <a:off x="433632" y="1159497"/>
            <a:ext cx="11217897" cy="5326144"/>
          </a:xfrm>
        </p:spPr>
        <p:txBody>
          <a:bodyPr>
            <a:normAutofit lnSpcReduction="10000"/>
          </a:bodyPr>
          <a:lstStyle/>
          <a:p>
            <a:pPr algn="ctr"/>
            <a:r>
              <a:rPr lang="en-US" sz="4000" dirty="0">
                <a:solidFill>
                  <a:schemeClr val="accent2"/>
                </a:solidFill>
              </a:rPr>
              <a:t>Piano Key Sign/Test</a:t>
            </a:r>
          </a:p>
          <a:p>
            <a:pPr algn="ctr"/>
            <a:r>
              <a:rPr lang="en-US" sz="2800" dirty="0"/>
              <a:t>AC Ligament/Joint integrity</a:t>
            </a:r>
          </a:p>
          <a:p>
            <a:pPr algn="ctr"/>
            <a:r>
              <a:rPr lang="en-US" sz="3600" dirty="0">
                <a:solidFill>
                  <a:schemeClr val="accent6"/>
                </a:solidFill>
              </a:rPr>
              <a:t>Patient sits or stands facing the clinician with arms resting at their sides. The clinician palpates for the distal end of the clavicle, just medial to the acromion process &amp; applies downward force to the joint. Repeat on the injured side!</a:t>
            </a:r>
          </a:p>
          <a:p>
            <a:pPr algn="ctr"/>
            <a:r>
              <a:rPr lang="en-US" sz="2800" dirty="0"/>
              <a:t>Abnormal Findings: pain @ AC Joint, “springing” sensation seen or felt as the ligament is relaxed then manually overstretched</a:t>
            </a:r>
          </a:p>
          <a:p>
            <a:pPr algn="ctr"/>
            <a:r>
              <a:rPr lang="en-US" sz="2400" dirty="0">
                <a:solidFill>
                  <a:schemeClr val="accent4"/>
                </a:solidFill>
              </a:rPr>
              <a:t>(+)</a:t>
            </a:r>
            <a:r>
              <a:rPr lang="en-US" sz="2400" dirty="0"/>
              <a:t> </a:t>
            </a:r>
            <a:r>
              <a:rPr lang="en-US" sz="2800" dirty="0">
                <a:solidFill>
                  <a:schemeClr val="accent4"/>
                </a:solidFill>
              </a:rPr>
              <a:t>AC Joint Sprain, Shoulder Separation</a:t>
            </a:r>
          </a:p>
        </p:txBody>
      </p:sp>
    </p:spTree>
    <p:extLst>
      <p:ext uri="{BB962C8B-B14F-4D97-AF65-F5344CB8AC3E}">
        <p14:creationId xmlns:p14="http://schemas.microsoft.com/office/powerpoint/2010/main" val="306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77D48C-7752-47BB-8C69-521043388B75}"/>
              </a:ext>
            </a:extLst>
          </p:cNvPr>
          <p:cNvPicPr>
            <a:picLocks noGrp="1" noChangeAspect="1"/>
          </p:cNvPicPr>
          <p:nvPr>
            <p:ph idx="1"/>
          </p:nvPr>
        </p:nvPicPr>
        <p:blipFill>
          <a:blip r:embed="rId2"/>
          <a:stretch>
            <a:fillRect/>
          </a:stretch>
        </p:blipFill>
        <p:spPr>
          <a:xfrm>
            <a:off x="2107706" y="1179352"/>
            <a:ext cx="7976588" cy="4499295"/>
          </a:xfrm>
          <a:prstGeom prst="rect">
            <a:avLst/>
          </a:prstGeom>
        </p:spPr>
      </p:pic>
      <p:sp>
        <p:nvSpPr>
          <p:cNvPr id="5" name="TextBox 4">
            <a:extLst>
              <a:ext uri="{FF2B5EF4-FFF2-40B4-BE49-F238E27FC236}">
                <a16:creationId xmlns:a16="http://schemas.microsoft.com/office/drawing/2014/main" id="{A530228E-3DFD-4F3D-9586-B81D80674DB4}"/>
              </a:ext>
            </a:extLst>
          </p:cNvPr>
          <p:cNvSpPr txBox="1"/>
          <p:nvPr/>
        </p:nvSpPr>
        <p:spPr>
          <a:xfrm>
            <a:off x="1608233" y="6207853"/>
            <a:ext cx="8975534" cy="169277"/>
          </a:xfrm>
          <a:prstGeom prst="rect">
            <a:avLst/>
          </a:prstGeom>
          <a:noFill/>
        </p:spPr>
        <p:txBody>
          <a:bodyPr wrap="none" rtlCol="0">
            <a:spAutoFit/>
          </a:bodyPr>
          <a:lstStyle/>
          <a:p>
            <a:r>
              <a:rPr lang="en-US" sz="500">
                <a:solidFill>
                  <a:schemeClr val="accent1"/>
                </a:solidFill>
              </a:rPr>
              <a:t>https://www.google.com/url?sa=i&amp;url=https%3A%2F%2Fwww.physiotutors.com%2Fwiki%2Fac-joint-line-tenderness%2F&amp;psig=AOvVaw03buvSnd7Bp5aX_ORboZaJ&amp;ust=1692803252881000&amp;source=images&amp;cd=vfe&amp;opi=89978449&amp;ved=0CA0QjRxqFwoTCLjJ3-bF8IADFQAAAAAdAAAAABAD</a:t>
            </a:r>
            <a:endParaRPr lang="en-US" sz="500" dirty="0">
              <a:solidFill>
                <a:schemeClr val="accent1"/>
              </a:solidFill>
            </a:endParaRPr>
          </a:p>
        </p:txBody>
      </p:sp>
    </p:spTree>
    <p:extLst>
      <p:ext uri="{BB962C8B-B14F-4D97-AF65-F5344CB8AC3E}">
        <p14:creationId xmlns:p14="http://schemas.microsoft.com/office/powerpoint/2010/main" val="3959212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178" y="505903"/>
            <a:ext cx="9905998" cy="908115"/>
          </a:xfrm>
        </p:spPr>
        <p:txBody>
          <a:bodyPr/>
          <a:lstStyle/>
          <a:p>
            <a:r>
              <a:rPr lang="en-US" dirty="0"/>
              <a:t>Stress Tests</a:t>
            </a:r>
          </a:p>
        </p:txBody>
      </p:sp>
      <p:sp>
        <p:nvSpPr>
          <p:cNvPr id="4" name="Content Placeholder 2"/>
          <p:cNvSpPr>
            <a:spLocks noGrp="1"/>
          </p:cNvSpPr>
          <p:nvPr>
            <p:ph idx="1"/>
          </p:nvPr>
        </p:nvSpPr>
        <p:spPr>
          <a:xfrm>
            <a:off x="433632" y="1159497"/>
            <a:ext cx="11217897" cy="5326144"/>
          </a:xfrm>
        </p:spPr>
        <p:txBody>
          <a:bodyPr>
            <a:normAutofit/>
          </a:bodyPr>
          <a:lstStyle/>
          <a:p>
            <a:pPr algn="ctr"/>
            <a:r>
              <a:rPr lang="en-US" sz="4000" dirty="0">
                <a:solidFill>
                  <a:schemeClr val="accent2"/>
                </a:solidFill>
              </a:rPr>
              <a:t>Anterior Slide Test</a:t>
            </a:r>
          </a:p>
          <a:p>
            <a:pPr algn="ctr"/>
            <a:r>
              <a:rPr lang="en-US" sz="2800" dirty="0"/>
              <a:t>Tests the labrum; may detect a fracture @ the acromion or coracoid processes</a:t>
            </a:r>
          </a:p>
          <a:p>
            <a:pPr algn="ctr"/>
            <a:r>
              <a:rPr lang="en-US" sz="3600" dirty="0">
                <a:solidFill>
                  <a:schemeClr val="accent6"/>
                </a:solidFill>
              </a:rPr>
              <a:t>Patient stands with hands on their hips. Examiner needs to stabilize the patient’s torso, then applies an axial load from the elbow to compress the labrum</a:t>
            </a:r>
            <a:endParaRPr lang="en-US" sz="3200" dirty="0">
              <a:solidFill>
                <a:schemeClr val="accent6"/>
              </a:solidFill>
            </a:endParaRPr>
          </a:p>
          <a:p>
            <a:pPr algn="ctr"/>
            <a:r>
              <a:rPr lang="en-US" sz="2800" dirty="0"/>
              <a:t>Abnormal Findings: Pain, discomfort, popping heard or felt</a:t>
            </a:r>
          </a:p>
          <a:p>
            <a:pPr algn="ctr"/>
            <a:r>
              <a:rPr lang="en-US" sz="2400" dirty="0">
                <a:solidFill>
                  <a:schemeClr val="accent4"/>
                </a:solidFill>
              </a:rPr>
              <a:t>(+)</a:t>
            </a:r>
            <a:r>
              <a:rPr lang="en-US" sz="2400" dirty="0"/>
              <a:t> </a:t>
            </a:r>
            <a:r>
              <a:rPr lang="en-US" sz="2800" dirty="0">
                <a:solidFill>
                  <a:schemeClr val="accent4"/>
                </a:solidFill>
              </a:rPr>
              <a:t>Superior Labrum Tear/Injury</a:t>
            </a:r>
          </a:p>
        </p:txBody>
      </p:sp>
    </p:spTree>
    <p:extLst>
      <p:ext uri="{BB962C8B-B14F-4D97-AF65-F5344CB8AC3E}">
        <p14:creationId xmlns:p14="http://schemas.microsoft.com/office/powerpoint/2010/main" val="219989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400" dirty="0"/>
              <a:t>OBJECTIVES:</a:t>
            </a:r>
          </a:p>
        </p:txBody>
      </p:sp>
      <p:sp>
        <p:nvSpPr>
          <p:cNvPr id="3" name="Content Placeholder 2"/>
          <p:cNvSpPr>
            <a:spLocks noGrp="1"/>
          </p:cNvSpPr>
          <p:nvPr>
            <p:ph sz="quarter" idx="1"/>
          </p:nvPr>
        </p:nvSpPr>
        <p:spPr>
          <a:xfrm>
            <a:off x="1717964" y="1895764"/>
            <a:ext cx="8504238" cy="4572000"/>
          </a:xfrm>
        </p:spPr>
        <p:txBody>
          <a:bodyPr>
            <a:normAutofit/>
          </a:bodyPr>
          <a:lstStyle/>
          <a:p>
            <a:pPr marL="0" indent="0">
              <a:buNone/>
              <a:defRPr/>
            </a:pPr>
            <a:r>
              <a:rPr lang="en-US" dirty="0"/>
              <a:t>1.	</a:t>
            </a:r>
            <a:r>
              <a:rPr lang="en-US" sz="2800" dirty="0"/>
              <a:t>Define and recall key evaluation 	terminology.</a:t>
            </a:r>
          </a:p>
          <a:p>
            <a:pPr marL="0" indent="0">
              <a:buNone/>
              <a:defRPr/>
            </a:pPr>
            <a:r>
              <a:rPr lang="en-US" sz="2800" dirty="0"/>
              <a:t>2.   	Use effective questioning techniques to  	gather pertinent information.</a:t>
            </a:r>
          </a:p>
          <a:p>
            <a:pPr marL="0" indent="0">
              <a:buNone/>
              <a:defRPr/>
            </a:pPr>
            <a:r>
              <a:rPr lang="en-US" sz="2800" dirty="0"/>
              <a:t>3.    Justify appropriate evaluation 	techniques using organizational tools.</a:t>
            </a:r>
          </a:p>
          <a:p>
            <a:pPr marL="0" indent="0">
              <a:buNone/>
              <a:defRPr/>
            </a:pPr>
            <a:r>
              <a:rPr lang="en-US" sz="2800" dirty="0"/>
              <a:t>4.    Accurately record data to evaluate 	injury.</a:t>
            </a:r>
          </a:p>
          <a:p>
            <a:pPr marL="0" indent="0">
              <a:buNone/>
              <a:defRPr/>
            </a:pPr>
            <a:endParaRPr lang="en-US" dirty="0"/>
          </a:p>
          <a:p>
            <a:pPr>
              <a:defRPr/>
            </a:pPr>
            <a:endParaRPr lang="en-US" dirty="0"/>
          </a:p>
        </p:txBody>
      </p:sp>
    </p:spTree>
    <p:extLst>
      <p:ext uri="{BB962C8B-B14F-4D97-AF65-F5344CB8AC3E}">
        <p14:creationId xmlns:p14="http://schemas.microsoft.com/office/powerpoint/2010/main" val="1256405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5628" y="253696"/>
            <a:ext cx="3960744" cy="6261022"/>
          </a:xfrm>
          <a:prstGeom prst="rect">
            <a:avLst/>
          </a:prstGeom>
        </p:spPr>
      </p:pic>
    </p:spTree>
    <p:extLst>
      <p:ext uri="{BB962C8B-B14F-4D97-AF65-F5344CB8AC3E}">
        <p14:creationId xmlns:p14="http://schemas.microsoft.com/office/powerpoint/2010/main" val="2193673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178" y="505903"/>
            <a:ext cx="9905998" cy="908115"/>
          </a:xfrm>
        </p:spPr>
        <p:txBody>
          <a:bodyPr/>
          <a:lstStyle/>
          <a:p>
            <a:r>
              <a:rPr lang="en-US" dirty="0"/>
              <a:t>Stress Tests</a:t>
            </a:r>
          </a:p>
        </p:txBody>
      </p:sp>
      <p:sp>
        <p:nvSpPr>
          <p:cNvPr id="4" name="Content Placeholder 2"/>
          <p:cNvSpPr>
            <a:spLocks noGrp="1"/>
          </p:cNvSpPr>
          <p:nvPr>
            <p:ph idx="1"/>
          </p:nvPr>
        </p:nvSpPr>
        <p:spPr>
          <a:xfrm>
            <a:off x="339364" y="1159497"/>
            <a:ext cx="11472421" cy="5326144"/>
          </a:xfrm>
        </p:spPr>
        <p:txBody>
          <a:bodyPr>
            <a:normAutofit/>
          </a:bodyPr>
          <a:lstStyle/>
          <a:p>
            <a:pPr algn="ctr"/>
            <a:r>
              <a:rPr lang="en-US" sz="4000" dirty="0">
                <a:solidFill>
                  <a:schemeClr val="accent2"/>
                </a:solidFill>
              </a:rPr>
              <a:t>Kim Test</a:t>
            </a:r>
          </a:p>
          <a:p>
            <a:pPr algn="ctr"/>
            <a:r>
              <a:rPr lang="en-US" sz="2800" dirty="0"/>
              <a:t>Tests the labrum; may detect a fracture @ the acromion or coracoid processes</a:t>
            </a:r>
          </a:p>
          <a:p>
            <a:pPr algn="ctr"/>
            <a:r>
              <a:rPr lang="en-US" sz="3600" dirty="0">
                <a:solidFill>
                  <a:schemeClr val="accent6"/>
                </a:solidFill>
              </a:rPr>
              <a:t>From the anterior slide test, patient keeps their arm flexed at 90° &amp; raises the arm over their head. Examiner will stabilize the torso again, then apply the same axial load at the elbow to compress the labrum</a:t>
            </a:r>
          </a:p>
          <a:p>
            <a:pPr algn="ctr"/>
            <a:r>
              <a:rPr lang="en-US" sz="2800" dirty="0"/>
              <a:t>Abnormal Findings: Pain, discomfort, popping heard or felt</a:t>
            </a:r>
          </a:p>
          <a:p>
            <a:pPr algn="ctr"/>
            <a:r>
              <a:rPr lang="en-US" sz="2400" dirty="0">
                <a:solidFill>
                  <a:schemeClr val="accent4"/>
                </a:solidFill>
              </a:rPr>
              <a:t>(+)</a:t>
            </a:r>
            <a:r>
              <a:rPr lang="en-US" sz="2400" dirty="0"/>
              <a:t> </a:t>
            </a:r>
            <a:r>
              <a:rPr lang="en-US" sz="2800" dirty="0">
                <a:solidFill>
                  <a:schemeClr val="accent4"/>
                </a:solidFill>
              </a:rPr>
              <a:t>Inferior Labrum Tear/Injury</a:t>
            </a:r>
          </a:p>
        </p:txBody>
      </p:sp>
    </p:spTree>
    <p:extLst>
      <p:ext uri="{BB962C8B-B14F-4D97-AF65-F5344CB8AC3E}">
        <p14:creationId xmlns:p14="http://schemas.microsoft.com/office/powerpoint/2010/main" val="2521845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705" y="5486401"/>
            <a:ext cx="8328590" cy="909099"/>
          </a:xfrm>
        </p:spPr>
        <p:txBody>
          <a:bodyPr/>
          <a:lstStyle/>
          <a:p>
            <a:r>
              <a:rPr lang="en-US" dirty="0"/>
              <a:t>https://openorthopaedicsjournal.com/VOLUME/11/PAGE/861/</a:t>
            </a:r>
          </a:p>
        </p:txBody>
      </p:sp>
      <p:pic>
        <p:nvPicPr>
          <p:cNvPr id="4" name="Picture 3"/>
          <p:cNvPicPr>
            <a:picLocks noChangeAspect="1"/>
          </p:cNvPicPr>
          <p:nvPr/>
        </p:nvPicPr>
        <p:blipFill>
          <a:blip r:embed="rId2"/>
          <a:stretch>
            <a:fillRect/>
          </a:stretch>
        </p:blipFill>
        <p:spPr>
          <a:xfrm>
            <a:off x="2350063" y="795131"/>
            <a:ext cx="7491874" cy="4257882"/>
          </a:xfrm>
          <a:prstGeom prst="rect">
            <a:avLst/>
          </a:prstGeom>
        </p:spPr>
      </p:pic>
    </p:spTree>
    <p:extLst>
      <p:ext uri="{BB962C8B-B14F-4D97-AF65-F5344CB8AC3E}">
        <p14:creationId xmlns:p14="http://schemas.microsoft.com/office/powerpoint/2010/main" val="116680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1099758" y="228601"/>
            <a:ext cx="8534400" cy="758825"/>
          </a:xfrm>
        </p:spPr>
        <p:txBody>
          <a:bodyPr/>
          <a:lstStyle/>
          <a:p>
            <a:r>
              <a:rPr lang="en-US" altLang="en-US" dirty="0">
                <a:ea typeface="ＭＳ Ｐゴシック" panose="020B0600070205080204" pitchFamily="34" charset="-128"/>
              </a:rPr>
              <a:t>HOPS/SOAP REVIEW</a:t>
            </a:r>
          </a:p>
        </p:txBody>
      </p:sp>
      <p:sp>
        <p:nvSpPr>
          <p:cNvPr id="4" name="Content Placeholder 3"/>
          <p:cNvSpPr>
            <a:spLocks noGrp="1"/>
          </p:cNvSpPr>
          <p:nvPr>
            <p:ph sz="half" idx="1"/>
          </p:nvPr>
        </p:nvSpPr>
        <p:spPr>
          <a:xfrm>
            <a:off x="1145310" y="1126836"/>
            <a:ext cx="4718916" cy="5366328"/>
          </a:xfrm>
        </p:spPr>
        <p:txBody>
          <a:bodyPr>
            <a:normAutofit/>
          </a:bodyPr>
          <a:lstStyle/>
          <a:p>
            <a:pPr marL="0" indent="0">
              <a:buNone/>
              <a:defRPr/>
            </a:pPr>
            <a:r>
              <a:rPr lang="en-US" sz="3600" b="1" dirty="0">
                <a:ea typeface="ＭＳ Ｐゴシック" pitchFamily="34" charset="-128"/>
              </a:rPr>
              <a:t>H</a:t>
            </a:r>
            <a:r>
              <a:rPr lang="en-US" sz="2400" dirty="0">
                <a:ea typeface="ＭＳ Ｐゴシック" pitchFamily="34" charset="-128"/>
              </a:rPr>
              <a:t>istory - </a:t>
            </a:r>
            <a:r>
              <a:rPr lang="en-US" sz="2800" b="1" dirty="0">
                <a:solidFill>
                  <a:schemeClr val="accent1"/>
                </a:solidFill>
                <a:ea typeface="ＭＳ Ｐゴシック" pitchFamily="34" charset="-128"/>
              </a:rPr>
              <a:t>questions to determine nature location of injury</a:t>
            </a:r>
          </a:p>
          <a:p>
            <a:pPr marL="0" indent="0">
              <a:buNone/>
              <a:defRPr/>
            </a:pPr>
            <a:r>
              <a:rPr lang="en-US" sz="3200" b="1" dirty="0">
                <a:effectLst>
                  <a:glow rad="38100">
                    <a:schemeClr val="bg1">
                      <a:lumMod val="50000"/>
                      <a:lumOff val="50000"/>
                      <a:alpha val="20000"/>
                    </a:schemeClr>
                  </a:glow>
                </a:effectLst>
                <a:ea typeface="ＭＳ Ｐゴシック" pitchFamily="34" charset="-128"/>
              </a:rPr>
              <a:t>O</a:t>
            </a:r>
            <a:r>
              <a:rPr lang="en-US" sz="2400" dirty="0">
                <a:effectLst>
                  <a:glow rad="38100">
                    <a:schemeClr val="bg1">
                      <a:lumMod val="50000"/>
                      <a:lumOff val="50000"/>
                      <a:alpha val="20000"/>
                    </a:schemeClr>
                  </a:glow>
                </a:effectLst>
                <a:ea typeface="ＭＳ Ｐゴシック" pitchFamily="34" charset="-128"/>
              </a:rPr>
              <a:t>bservation</a:t>
            </a:r>
            <a:r>
              <a:rPr lang="en-US" sz="2000" dirty="0">
                <a:effectLst>
                  <a:glow rad="38100">
                    <a:schemeClr val="bg1">
                      <a:lumMod val="50000"/>
                      <a:lumOff val="50000"/>
                      <a:alpha val="20000"/>
                    </a:schemeClr>
                  </a:glow>
                </a:effectLst>
                <a:ea typeface="ＭＳ Ｐゴシック" pitchFamily="34" charset="-128"/>
              </a:rPr>
              <a:t> - </a:t>
            </a:r>
            <a:r>
              <a:rPr lang="en-US" sz="2800" b="1" dirty="0">
                <a:solidFill>
                  <a:schemeClr val="accent1"/>
                </a:solidFill>
                <a:effectLst>
                  <a:glow rad="38100">
                    <a:schemeClr val="bg1">
                      <a:lumMod val="50000"/>
                      <a:lumOff val="50000"/>
                      <a:alpha val="20000"/>
                    </a:schemeClr>
                  </a:glow>
                </a:effectLst>
                <a:ea typeface="ＭＳ Ｐゴシック" pitchFamily="34" charset="-128"/>
              </a:rPr>
              <a:t>Visual examination of injury</a:t>
            </a:r>
          </a:p>
          <a:p>
            <a:pPr marL="0" indent="0">
              <a:buNone/>
              <a:defRPr/>
            </a:pPr>
            <a:r>
              <a:rPr lang="en-US" sz="3200" b="1" dirty="0">
                <a:ea typeface="ＭＳ Ｐゴシック" pitchFamily="34" charset="-128"/>
              </a:rPr>
              <a:t>P</a:t>
            </a:r>
            <a:r>
              <a:rPr lang="en-US" sz="2800" dirty="0">
                <a:ea typeface="ＭＳ Ｐゴシック" pitchFamily="34" charset="-128"/>
              </a:rPr>
              <a:t>alpation -</a:t>
            </a:r>
            <a:r>
              <a:rPr lang="en-US" sz="2800" dirty="0">
                <a:solidFill>
                  <a:schemeClr val="accent1">
                    <a:lumMod val="50000"/>
                  </a:schemeClr>
                </a:solidFill>
                <a:ea typeface="ＭＳ Ｐゴシック" pitchFamily="34" charset="-128"/>
              </a:rPr>
              <a:t> </a:t>
            </a:r>
            <a:r>
              <a:rPr lang="en-US" sz="2800" b="1" dirty="0">
                <a:solidFill>
                  <a:schemeClr val="accent1"/>
                </a:solidFill>
                <a:ea typeface="ＭＳ Ｐゴシック" pitchFamily="34" charset="-128"/>
              </a:rPr>
              <a:t>A hands-on exam</a:t>
            </a:r>
          </a:p>
          <a:p>
            <a:pPr marL="0" indent="0">
              <a:buNone/>
              <a:defRPr/>
            </a:pPr>
            <a:r>
              <a:rPr lang="en-US" sz="3200" b="1" dirty="0">
                <a:ea typeface="ＭＳ Ｐゴシック" pitchFamily="34" charset="-128"/>
              </a:rPr>
              <a:t>S</a:t>
            </a:r>
            <a:r>
              <a:rPr lang="en-US" sz="2800" dirty="0">
                <a:ea typeface="ＭＳ Ｐゴシック" pitchFamily="34" charset="-128"/>
              </a:rPr>
              <a:t>tress tests - </a:t>
            </a:r>
            <a:r>
              <a:rPr lang="en-US" sz="2800" b="1" dirty="0">
                <a:solidFill>
                  <a:schemeClr val="accent1"/>
                </a:solidFill>
                <a:ea typeface="ＭＳ Ｐゴシック" pitchFamily="34" charset="-128"/>
              </a:rPr>
              <a:t>Tests to check range of motion and degree or injury</a:t>
            </a:r>
            <a:endParaRPr lang="en-US" sz="2000" b="1" dirty="0">
              <a:solidFill>
                <a:schemeClr val="accent1"/>
              </a:solidFill>
              <a:ea typeface="ＭＳ Ｐゴシック" pitchFamily="34" charset="-128"/>
            </a:endParaRPr>
          </a:p>
          <a:p>
            <a:pPr>
              <a:defRPr/>
            </a:pPr>
            <a:endParaRPr lang="en-US" sz="2000" dirty="0"/>
          </a:p>
        </p:txBody>
      </p:sp>
      <p:sp>
        <p:nvSpPr>
          <p:cNvPr id="15364" name="Content Placeholder 4"/>
          <p:cNvSpPr>
            <a:spLocks noGrp="1"/>
          </p:cNvSpPr>
          <p:nvPr>
            <p:ph sz="half" idx="2"/>
          </p:nvPr>
        </p:nvSpPr>
        <p:spPr>
          <a:xfrm>
            <a:off x="5772726" y="580446"/>
            <a:ext cx="5718547" cy="5619610"/>
          </a:xfrm>
        </p:spPr>
        <p:txBody>
          <a:bodyPr>
            <a:normAutofit/>
          </a:bodyPr>
          <a:lstStyle/>
          <a:p>
            <a:r>
              <a:rPr lang="en-US" altLang="en-US" sz="2800" b="1" dirty="0">
                <a:ea typeface="ＭＳ Ｐゴシック" panose="020B0600070205080204" pitchFamily="34" charset="-128"/>
              </a:rPr>
              <a:t>S</a:t>
            </a:r>
            <a:r>
              <a:rPr lang="en-US" altLang="en-US" sz="2800" dirty="0">
                <a:ea typeface="ＭＳ Ｐゴシック" panose="020B0600070205080204" pitchFamily="34" charset="-128"/>
              </a:rPr>
              <a:t>ubjective - </a:t>
            </a:r>
            <a:r>
              <a:rPr lang="en-US" altLang="en-US" sz="2800" b="1" dirty="0">
                <a:solidFill>
                  <a:schemeClr val="accent1"/>
                </a:solidFill>
                <a:ea typeface="ＭＳ Ｐゴシック" panose="020B0600070205080204" pitchFamily="34" charset="-128"/>
              </a:rPr>
              <a:t>Detailed information about patient history, complaints</a:t>
            </a:r>
          </a:p>
          <a:p>
            <a:r>
              <a:rPr lang="en-US" altLang="en-US" sz="2800" b="1" dirty="0">
                <a:ea typeface="ＭＳ Ｐゴシック" panose="020B0600070205080204" pitchFamily="34" charset="-128"/>
              </a:rPr>
              <a:t>O</a:t>
            </a:r>
            <a:r>
              <a:rPr lang="en-US" altLang="en-US" sz="2800" dirty="0">
                <a:ea typeface="ＭＳ Ｐゴシック" panose="020B0600070205080204" pitchFamily="34" charset="-128"/>
              </a:rPr>
              <a:t>bjective - </a:t>
            </a:r>
            <a:r>
              <a:rPr lang="en-US" altLang="en-US" sz="2800" b="1" dirty="0">
                <a:solidFill>
                  <a:schemeClr val="accent1"/>
                </a:solidFill>
                <a:ea typeface="ＭＳ Ｐゴシック" panose="020B0600070205080204" pitchFamily="34" charset="-128"/>
              </a:rPr>
              <a:t>Information that is record of test measurements; data gained from inspection</a:t>
            </a:r>
          </a:p>
          <a:p>
            <a:r>
              <a:rPr lang="en-US" altLang="en-US" sz="2800" b="1" dirty="0">
                <a:ea typeface="ＭＳ Ｐゴシック" panose="020B0600070205080204" pitchFamily="34" charset="-128"/>
              </a:rPr>
              <a:t>A</a:t>
            </a:r>
            <a:r>
              <a:rPr lang="en-US" altLang="en-US" sz="2800" dirty="0">
                <a:ea typeface="ＭＳ Ｐゴシック" panose="020B0600070205080204" pitchFamily="34" charset="-128"/>
              </a:rPr>
              <a:t>ssessment - </a:t>
            </a:r>
            <a:r>
              <a:rPr lang="en-US" altLang="en-US" sz="2800" b="1" dirty="0">
                <a:solidFill>
                  <a:schemeClr val="accent1"/>
                </a:solidFill>
                <a:ea typeface="ＭＳ Ｐゴシック" panose="020B0600070205080204" pitchFamily="34" charset="-128"/>
              </a:rPr>
              <a:t>Identification of problem; diagnosis &amp; differential</a:t>
            </a:r>
          </a:p>
          <a:p>
            <a:r>
              <a:rPr lang="en-US" altLang="en-US" sz="2800" b="1" dirty="0">
                <a:ea typeface="ＭＳ Ｐゴシック" panose="020B0600070205080204" pitchFamily="34" charset="-128"/>
              </a:rPr>
              <a:t>P</a:t>
            </a:r>
            <a:r>
              <a:rPr lang="en-US" altLang="en-US" sz="2800" dirty="0">
                <a:ea typeface="ＭＳ Ｐゴシック" panose="020B0600070205080204" pitchFamily="34" charset="-128"/>
              </a:rPr>
              <a:t>lan - </a:t>
            </a:r>
            <a:r>
              <a:rPr lang="en-US" altLang="en-US" sz="2800" b="1" dirty="0">
                <a:solidFill>
                  <a:schemeClr val="accent1"/>
                </a:solidFill>
                <a:ea typeface="ＭＳ Ｐゴシック" panose="020B0600070205080204" pitchFamily="34" charset="-128"/>
              </a:rPr>
              <a:t>Plan of action; Treatment</a:t>
            </a:r>
          </a:p>
        </p:txBody>
      </p:sp>
    </p:spTree>
    <p:extLst>
      <p:ext uri="{BB962C8B-B14F-4D97-AF65-F5344CB8AC3E}">
        <p14:creationId xmlns:p14="http://schemas.microsoft.com/office/powerpoint/2010/main" val="92635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364">
                                            <p:txEl>
                                              <p:pRg st="0" end="0"/>
                                            </p:txEl>
                                          </p:spTgt>
                                        </p:tgtEl>
                                        <p:attrNameLst>
                                          <p:attrName>style.visibility</p:attrName>
                                        </p:attrNameLst>
                                      </p:cBhvr>
                                      <p:to>
                                        <p:strVal val="visible"/>
                                      </p:to>
                                    </p:set>
                                    <p:animEffect transition="in" filter="wipe(down)">
                                      <p:cBhvr>
                                        <p:cTn id="31" dur="500"/>
                                        <p:tgtEl>
                                          <p:spTgt spid="1536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364">
                                            <p:txEl>
                                              <p:pRg st="1" end="1"/>
                                            </p:txEl>
                                          </p:spTgt>
                                        </p:tgtEl>
                                        <p:attrNameLst>
                                          <p:attrName>style.visibility</p:attrName>
                                        </p:attrNameLst>
                                      </p:cBhvr>
                                      <p:to>
                                        <p:strVal val="visible"/>
                                      </p:to>
                                    </p:set>
                                    <p:animEffect transition="in" filter="wipe(down)">
                                      <p:cBhvr>
                                        <p:cTn id="36" dur="500"/>
                                        <p:tgtEl>
                                          <p:spTgt spid="1536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364">
                                            <p:txEl>
                                              <p:pRg st="2" end="2"/>
                                            </p:txEl>
                                          </p:spTgt>
                                        </p:tgtEl>
                                        <p:attrNameLst>
                                          <p:attrName>style.visibility</p:attrName>
                                        </p:attrNameLst>
                                      </p:cBhvr>
                                      <p:to>
                                        <p:strVal val="visible"/>
                                      </p:to>
                                    </p:set>
                                    <p:animEffect transition="in" filter="wipe(down)">
                                      <p:cBhvr>
                                        <p:cTn id="41" dur="500"/>
                                        <p:tgtEl>
                                          <p:spTgt spid="1536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364">
                                            <p:txEl>
                                              <p:pRg st="3" end="3"/>
                                            </p:txEl>
                                          </p:spTgt>
                                        </p:tgtEl>
                                        <p:attrNameLst>
                                          <p:attrName>style.visibility</p:attrName>
                                        </p:attrNameLst>
                                      </p:cBhvr>
                                      <p:to>
                                        <p:strVal val="visible"/>
                                      </p:to>
                                    </p:set>
                                    <p:animEffect transition="in" filter="wipe(down)">
                                      <p:cBhvr>
                                        <p:cTn id="46" dur="5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53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B0A313-5017-C0A6-3BB4-591911B9C35F}"/>
              </a:ext>
            </a:extLst>
          </p:cNvPr>
          <p:cNvSpPr>
            <a:spLocks noGrp="1"/>
          </p:cNvSpPr>
          <p:nvPr>
            <p:ph type="title"/>
          </p:nvPr>
        </p:nvSpPr>
        <p:spPr>
          <a:xfrm>
            <a:off x="1828800" y="280266"/>
            <a:ext cx="8534400" cy="758825"/>
          </a:xfrm>
        </p:spPr>
        <p:txBody>
          <a:bodyPr>
            <a:normAutofit/>
          </a:bodyPr>
          <a:lstStyle/>
          <a:p>
            <a:pPr algn="ctr">
              <a:defRPr/>
            </a:pPr>
            <a:r>
              <a:rPr lang="en-US" sz="4000" dirty="0"/>
              <a:t>Subjective vs. Objective</a:t>
            </a:r>
          </a:p>
        </p:txBody>
      </p:sp>
      <p:sp>
        <p:nvSpPr>
          <p:cNvPr id="16387" name="Content Placeholder 5">
            <a:extLst>
              <a:ext uri="{FF2B5EF4-FFF2-40B4-BE49-F238E27FC236}">
                <a16:creationId xmlns:a16="http://schemas.microsoft.com/office/drawing/2014/main" id="{EE1BEFA1-110D-CAB1-CA80-49378973FFDF}"/>
              </a:ext>
            </a:extLst>
          </p:cNvPr>
          <p:cNvSpPr>
            <a:spLocks noGrp="1"/>
          </p:cNvSpPr>
          <p:nvPr>
            <p:ph sz="quarter" idx="1"/>
          </p:nvPr>
        </p:nvSpPr>
        <p:spPr>
          <a:xfrm>
            <a:off x="650876" y="1039091"/>
            <a:ext cx="8770216" cy="5133109"/>
          </a:xfrm>
        </p:spPr>
        <p:txBody>
          <a:bodyPr>
            <a:normAutofit/>
          </a:bodyPr>
          <a:lstStyle/>
          <a:p>
            <a:r>
              <a:rPr lang="en-US" altLang="en-US" sz="4000" dirty="0">
                <a:effectLst>
                  <a:glow rad="38100">
                    <a:schemeClr val="bg1">
                      <a:lumMod val="50000"/>
                      <a:lumOff val="50000"/>
                      <a:alpha val="20000"/>
                    </a:schemeClr>
                  </a:glow>
                </a:effectLst>
                <a:ea typeface="ＭＳ Ｐゴシック" panose="020B0600070205080204" pitchFamily="34" charset="-128"/>
              </a:rPr>
              <a:t>Football player comes off field holding his arm and said he just fall on the point of his shoulder.  You can see the lump on his shoulder and he is unable to reach over to his other shoulder. The pain is a 6/10.</a:t>
            </a:r>
          </a:p>
        </p:txBody>
      </p:sp>
      <p:pic>
        <p:nvPicPr>
          <p:cNvPr id="16388" name="Picture 4" descr="C:\Users\SMedicine11\AppData\Local\Microsoft\Windows\Temporary Internet Files\Content.IE5\L8NQDHFS\MC900440466[1].wmf">
            <a:extLst>
              <a:ext uri="{FF2B5EF4-FFF2-40B4-BE49-F238E27FC236}">
                <a16:creationId xmlns:a16="http://schemas.microsoft.com/office/drawing/2014/main" id="{6DCA9CDE-9BAB-2961-5DD7-B1AEA2497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852" y="3605645"/>
            <a:ext cx="2362200" cy="250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6003"/>
            <a:ext cx="9905998" cy="1162878"/>
          </a:xfrm>
        </p:spPr>
        <p:txBody>
          <a:bodyPr>
            <a:normAutofit/>
          </a:bodyPr>
          <a:lstStyle/>
          <a:p>
            <a:r>
              <a:rPr lang="en-US" dirty="0"/>
              <a:t>History</a:t>
            </a:r>
          </a:p>
        </p:txBody>
      </p:sp>
      <p:sp>
        <p:nvSpPr>
          <p:cNvPr id="3" name="Content Placeholder 2"/>
          <p:cNvSpPr>
            <a:spLocks noGrp="1"/>
          </p:cNvSpPr>
          <p:nvPr>
            <p:ph sz="half" idx="1"/>
          </p:nvPr>
        </p:nvSpPr>
        <p:spPr>
          <a:xfrm>
            <a:off x="389614" y="1526663"/>
            <a:ext cx="5628598" cy="5096774"/>
          </a:xfrm>
        </p:spPr>
        <p:txBody>
          <a:bodyPr>
            <a:normAutofit lnSpcReduction="10000"/>
          </a:bodyPr>
          <a:lstStyle/>
          <a:p>
            <a:r>
              <a:rPr lang="en-US" sz="3200" dirty="0">
                <a:solidFill>
                  <a:srgbClr val="FFC000"/>
                </a:solidFill>
              </a:rPr>
              <a:t>MAPPS</a:t>
            </a:r>
          </a:p>
          <a:p>
            <a:pPr lvl="1"/>
            <a:r>
              <a:rPr lang="en-US" sz="3000" dirty="0">
                <a:solidFill>
                  <a:srgbClr val="FFC000"/>
                </a:solidFill>
              </a:rPr>
              <a:t>Mechanism</a:t>
            </a:r>
          </a:p>
          <a:p>
            <a:pPr lvl="1"/>
            <a:r>
              <a:rPr lang="en-US" sz="3000" dirty="0">
                <a:solidFill>
                  <a:srgbClr val="FFC000"/>
                </a:solidFill>
              </a:rPr>
              <a:t>Acute </a:t>
            </a:r>
            <a:r>
              <a:rPr lang="en-US" sz="3000" dirty="0"/>
              <a:t>or</a:t>
            </a:r>
            <a:r>
              <a:rPr lang="en-US" sz="3000" dirty="0">
                <a:solidFill>
                  <a:srgbClr val="FFC000"/>
                </a:solidFill>
              </a:rPr>
              <a:t> Chronic</a:t>
            </a:r>
          </a:p>
          <a:p>
            <a:pPr lvl="1"/>
            <a:r>
              <a:rPr lang="en-US" sz="3000" dirty="0">
                <a:solidFill>
                  <a:srgbClr val="FFC000"/>
                </a:solidFill>
              </a:rPr>
              <a:t>Previous </a:t>
            </a:r>
            <a:r>
              <a:rPr lang="en-US" sz="3000" dirty="0"/>
              <a:t>History of injury?</a:t>
            </a:r>
          </a:p>
          <a:p>
            <a:pPr lvl="1"/>
            <a:r>
              <a:rPr lang="en-US" sz="3000" dirty="0">
                <a:solidFill>
                  <a:srgbClr val="FFC000"/>
                </a:solidFill>
              </a:rPr>
              <a:t>Pain? </a:t>
            </a:r>
            <a:r>
              <a:rPr lang="en-US" sz="3000" dirty="0"/>
              <a:t>(Type &amp; Location)</a:t>
            </a:r>
          </a:p>
          <a:p>
            <a:pPr lvl="1"/>
            <a:r>
              <a:rPr lang="en-US" sz="3000" dirty="0">
                <a:solidFill>
                  <a:srgbClr val="FFC000"/>
                </a:solidFill>
              </a:rPr>
              <a:t>Sounds </a:t>
            </a:r>
            <a:r>
              <a:rPr lang="en-US" sz="3000" dirty="0"/>
              <a:t>heard or felt?</a:t>
            </a:r>
          </a:p>
          <a:p>
            <a:r>
              <a:rPr lang="en-US" sz="3200" dirty="0">
                <a:solidFill>
                  <a:schemeClr val="accent2"/>
                </a:solidFill>
              </a:rPr>
              <a:t>What other history questions pertain to the shoulder?</a:t>
            </a:r>
          </a:p>
        </p:txBody>
      </p:sp>
      <p:sp>
        <p:nvSpPr>
          <p:cNvPr id="4" name="Content Placeholder 3"/>
          <p:cNvSpPr>
            <a:spLocks noGrp="1"/>
          </p:cNvSpPr>
          <p:nvPr>
            <p:ph sz="half" idx="2"/>
          </p:nvPr>
        </p:nvSpPr>
        <p:spPr>
          <a:xfrm>
            <a:off x="6170611" y="955351"/>
            <a:ext cx="4876800" cy="4977517"/>
          </a:xfrm>
        </p:spPr>
        <p:txBody>
          <a:bodyPr>
            <a:noAutofit/>
          </a:bodyPr>
          <a:lstStyle/>
          <a:p>
            <a:r>
              <a:rPr lang="en-US" sz="2800" dirty="0"/>
              <a:t>Can you open doors? </a:t>
            </a:r>
          </a:p>
          <a:p>
            <a:r>
              <a:rPr lang="en-US" sz="2800" dirty="0"/>
              <a:t>Jars? </a:t>
            </a:r>
          </a:p>
          <a:p>
            <a:r>
              <a:rPr lang="en-US" sz="2800" dirty="0"/>
              <a:t>Wash your hair? </a:t>
            </a:r>
          </a:p>
          <a:p>
            <a:r>
              <a:rPr lang="en-US" sz="2800" dirty="0"/>
              <a:t>Brush your teeth? </a:t>
            </a:r>
          </a:p>
          <a:p>
            <a:r>
              <a:rPr lang="en-US" sz="2800" dirty="0"/>
              <a:t>Do a push up? </a:t>
            </a:r>
          </a:p>
          <a:p>
            <a:r>
              <a:rPr lang="en-US" sz="2800" dirty="0"/>
              <a:t>Throw a ball? </a:t>
            </a:r>
          </a:p>
          <a:p>
            <a:r>
              <a:rPr lang="en-US" sz="2800" dirty="0"/>
              <a:t>What sport do you play? </a:t>
            </a:r>
          </a:p>
          <a:p>
            <a:r>
              <a:rPr lang="en-US" sz="2800" dirty="0"/>
              <a:t>Is it your dominant hand? </a:t>
            </a:r>
          </a:p>
          <a:p>
            <a:r>
              <a:rPr lang="en-US" sz="2800" dirty="0"/>
              <a:t>Can you tie your shoes? </a:t>
            </a:r>
          </a:p>
          <a:p>
            <a:r>
              <a:rPr lang="en-US" sz="2800" dirty="0"/>
              <a:t>Put on pants? </a:t>
            </a:r>
          </a:p>
          <a:p>
            <a:r>
              <a:rPr lang="en-US" sz="2800" dirty="0"/>
              <a:t>Others?</a:t>
            </a:r>
          </a:p>
        </p:txBody>
      </p:sp>
    </p:spTree>
    <p:extLst>
      <p:ext uri="{BB962C8B-B14F-4D97-AF65-F5344CB8AC3E}">
        <p14:creationId xmlns:p14="http://schemas.microsoft.com/office/powerpoint/2010/main" val="10351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6" dur="500"/>
                                        <p:tgtEl>
                                          <p:spTgt spid="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61" dur="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66" dur="500"/>
                                        <p:tgtEl>
                                          <p:spTgt spid="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1" dur="500"/>
                                        <p:tgtEl>
                                          <p:spTgt spid="4">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76" dur="500"/>
                                        <p:tgtEl>
                                          <p:spTgt spid="4">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81" dur="500"/>
                                        <p:tgtEl>
                                          <p:spTgt spid="4">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4">
                                            <p:txEl>
                                              <p:pRg st="6" end="6"/>
                                            </p:txEl>
                                          </p:spTgt>
                                        </p:tgtEl>
                                        <p:attrNameLst>
                                          <p:attrName>style.visibility</p:attrName>
                                        </p:attrNameLst>
                                      </p:cBhvr>
                                      <p:to>
                                        <p:strVal val="visible"/>
                                      </p:to>
                                    </p:set>
                                    <p:animEffect transition="in" filter="randombar(horizontal)">
                                      <p:cBhvr>
                                        <p:cTn id="86" dur="500"/>
                                        <p:tgtEl>
                                          <p:spTgt spid="4">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Effect transition="in" filter="randombar(horizontal)">
                                      <p:cBhvr>
                                        <p:cTn id="91" dur="500"/>
                                        <p:tgtEl>
                                          <p:spTgt spid="4">
                                            <p:txEl>
                                              <p:pRg st="7" end="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4">
                                            <p:txEl>
                                              <p:pRg st="8" end="8"/>
                                            </p:txEl>
                                          </p:spTgt>
                                        </p:tgtEl>
                                        <p:attrNameLst>
                                          <p:attrName>style.visibility</p:attrName>
                                        </p:attrNameLst>
                                      </p:cBhvr>
                                      <p:to>
                                        <p:strVal val="visible"/>
                                      </p:to>
                                    </p:set>
                                    <p:animEffect transition="in" filter="randombar(horizontal)">
                                      <p:cBhvr>
                                        <p:cTn id="96" dur="500"/>
                                        <p:tgtEl>
                                          <p:spTgt spid="4">
                                            <p:txEl>
                                              <p:pRg st="8" end="8"/>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4">
                                            <p:txEl>
                                              <p:pRg st="9" end="9"/>
                                            </p:txEl>
                                          </p:spTgt>
                                        </p:tgtEl>
                                        <p:attrNameLst>
                                          <p:attrName>style.visibility</p:attrName>
                                        </p:attrNameLst>
                                      </p:cBhvr>
                                      <p:to>
                                        <p:strVal val="visible"/>
                                      </p:to>
                                    </p:set>
                                    <p:animEffect transition="in" filter="randombar(horizontal)">
                                      <p:cBhvr>
                                        <p:cTn id="101" dur="500"/>
                                        <p:tgtEl>
                                          <p:spTgt spid="4">
                                            <p:txEl>
                                              <p:pRg st="9" end="9"/>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10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91" y="194818"/>
            <a:ext cx="9905998" cy="974103"/>
          </a:xfrm>
        </p:spPr>
        <p:txBody>
          <a:bodyPr>
            <a:normAutofit/>
          </a:bodyPr>
          <a:lstStyle/>
          <a:p>
            <a:r>
              <a:rPr lang="en-US" dirty="0"/>
              <a:t>Observation</a:t>
            </a:r>
          </a:p>
        </p:txBody>
      </p:sp>
      <p:sp>
        <p:nvSpPr>
          <p:cNvPr id="3" name="Content Placeholder 2"/>
          <p:cNvSpPr>
            <a:spLocks noGrp="1"/>
          </p:cNvSpPr>
          <p:nvPr>
            <p:ph idx="1"/>
          </p:nvPr>
        </p:nvSpPr>
        <p:spPr>
          <a:xfrm>
            <a:off x="433632" y="1140645"/>
            <a:ext cx="11217897" cy="5420412"/>
          </a:xfrm>
        </p:spPr>
        <p:txBody>
          <a:bodyPr>
            <a:normAutofit/>
          </a:bodyPr>
          <a:lstStyle/>
          <a:p>
            <a:r>
              <a:rPr lang="en-US" sz="3200" b="1" dirty="0">
                <a:solidFill>
                  <a:srgbClr val="FF0000"/>
                </a:solidFill>
              </a:rPr>
              <a:t>Look For:</a:t>
            </a:r>
          </a:p>
          <a:p>
            <a:pPr lvl="1"/>
            <a:r>
              <a:rPr lang="en-US" sz="2400" dirty="0">
                <a:solidFill>
                  <a:srgbClr val="FF0000"/>
                </a:solidFill>
              </a:rPr>
              <a:t>Swelling</a:t>
            </a:r>
          </a:p>
          <a:p>
            <a:pPr lvl="1"/>
            <a:r>
              <a:rPr lang="en-US" sz="2400" dirty="0"/>
              <a:t>Deformity / dislocation</a:t>
            </a:r>
          </a:p>
          <a:p>
            <a:pPr lvl="1"/>
            <a:r>
              <a:rPr lang="en-US" sz="2400" dirty="0">
                <a:solidFill>
                  <a:srgbClr val="FFC000"/>
                </a:solidFill>
              </a:rPr>
              <a:t>Discoloration</a:t>
            </a:r>
          </a:p>
          <a:p>
            <a:pPr lvl="1"/>
            <a:r>
              <a:rPr lang="en-US" sz="2400" dirty="0">
                <a:solidFill>
                  <a:srgbClr val="FF0000"/>
                </a:solidFill>
              </a:rPr>
              <a:t>Bleeding</a:t>
            </a:r>
          </a:p>
          <a:p>
            <a:pPr lvl="1"/>
            <a:r>
              <a:rPr lang="en-US" sz="2400" dirty="0"/>
              <a:t>Break(s) in the skin</a:t>
            </a:r>
          </a:p>
          <a:p>
            <a:pPr lvl="1"/>
            <a:r>
              <a:rPr lang="en-US" sz="2400" dirty="0"/>
              <a:t>Muscle atrophy</a:t>
            </a:r>
          </a:p>
          <a:p>
            <a:pPr lvl="1"/>
            <a:r>
              <a:rPr lang="en-US" sz="2400" dirty="0"/>
              <a:t>Loss of </a:t>
            </a:r>
            <a:r>
              <a:rPr lang="en-US" sz="2400" dirty="0">
                <a:solidFill>
                  <a:srgbClr val="FF0000"/>
                </a:solidFill>
              </a:rPr>
              <a:t>movement</a:t>
            </a:r>
          </a:p>
          <a:p>
            <a:pPr lvl="1"/>
            <a:r>
              <a:rPr lang="en-US" sz="2400" dirty="0"/>
              <a:t>Is the </a:t>
            </a:r>
            <a:r>
              <a:rPr lang="en-US" sz="2400" dirty="0">
                <a:solidFill>
                  <a:srgbClr val="FF0000"/>
                </a:solidFill>
              </a:rPr>
              <a:t>athlete</a:t>
            </a:r>
            <a:r>
              <a:rPr lang="en-US" sz="2400" dirty="0"/>
              <a:t> protecting the injured extremity?</a:t>
            </a:r>
          </a:p>
          <a:p>
            <a:pPr lvl="1"/>
            <a:endParaRPr lang="en-US" sz="2400" dirty="0">
              <a:solidFill>
                <a:srgbClr val="FF0000"/>
              </a:solidFill>
            </a:endParaRPr>
          </a:p>
          <a:p>
            <a:pPr lvl="1"/>
            <a:endParaRPr lang="en-US" sz="2400" dirty="0"/>
          </a:p>
        </p:txBody>
      </p:sp>
    </p:spTree>
    <p:extLst>
      <p:ext uri="{BB962C8B-B14F-4D97-AF65-F5344CB8AC3E}">
        <p14:creationId xmlns:p14="http://schemas.microsoft.com/office/powerpoint/2010/main" val="16780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E212-0A0F-07DD-9A89-96788FB0FB06}"/>
              </a:ext>
            </a:extLst>
          </p:cNvPr>
          <p:cNvSpPr>
            <a:spLocks noGrp="1"/>
          </p:cNvSpPr>
          <p:nvPr>
            <p:ph type="title"/>
          </p:nvPr>
        </p:nvSpPr>
        <p:spPr>
          <a:xfrm>
            <a:off x="213158" y="193964"/>
            <a:ext cx="9905998" cy="872836"/>
          </a:xfrm>
        </p:spPr>
        <p:txBody>
          <a:bodyPr/>
          <a:lstStyle/>
          <a:p>
            <a:r>
              <a:rPr lang="en-US" dirty="0"/>
              <a:t>Observation</a:t>
            </a:r>
          </a:p>
        </p:txBody>
      </p:sp>
      <p:sp>
        <p:nvSpPr>
          <p:cNvPr id="3" name="Content Placeholder 2">
            <a:extLst>
              <a:ext uri="{FF2B5EF4-FFF2-40B4-BE49-F238E27FC236}">
                <a16:creationId xmlns:a16="http://schemas.microsoft.com/office/drawing/2014/main" id="{0037C4D7-6DB9-A14E-CFDF-604687B1DB15}"/>
              </a:ext>
            </a:extLst>
          </p:cNvPr>
          <p:cNvSpPr>
            <a:spLocks noGrp="1"/>
          </p:cNvSpPr>
          <p:nvPr>
            <p:ph idx="1"/>
          </p:nvPr>
        </p:nvSpPr>
        <p:spPr>
          <a:xfrm>
            <a:off x="656504" y="1371602"/>
            <a:ext cx="9905998" cy="4835236"/>
          </a:xfrm>
        </p:spPr>
        <p:txBody>
          <a:bodyPr>
            <a:normAutofit lnSpcReduction="10000"/>
          </a:bodyPr>
          <a:lstStyle/>
          <a:p>
            <a:r>
              <a:rPr lang="en-US" sz="2800" b="1" dirty="0">
                <a:solidFill>
                  <a:srgbClr val="FF0000"/>
                </a:solidFill>
              </a:rPr>
              <a:t>Feel For:</a:t>
            </a:r>
          </a:p>
          <a:p>
            <a:pPr lvl="1"/>
            <a:r>
              <a:rPr lang="en-US" sz="2600" dirty="0">
                <a:effectLst>
                  <a:glow rad="38100">
                    <a:schemeClr val="bg1">
                      <a:lumMod val="50000"/>
                      <a:lumOff val="50000"/>
                      <a:alpha val="20000"/>
                    </a:schemeClr>
                  </a:glow>
                </a:effectLst>
              </a:rPr>
              <a:t>Point tenderness</a:t>
            </a:r>
          </a:p>
          <a:p>
            <a:pPr lvl="1"/>
            <a:r>
              <a:rPr lang="en-US" sz="2600" dirty="0">
                <a:effectLst>
                  <a:glow rad="38100">
                    <a:schemeClr val="bg1">
                      <a:lumMod val="50000"/>
                      <a:lumOff val="50000"/>
                      <a:alpha val="20000"/>
                    </a:schemeClr>
                  </a:glow>
                </a:effectLst>
              </a:rPr>
              <a:t>Swelling</a:t>
            </a:r>
          </a:p>
          <a:p>
            <a:pPr lvl="1"/>
            <a:r>
              <a:rPr lang="en-US" sz="2600" dirty="0">
                <a:effectLst>
                  <a:glow rad="38100">
                    <a:schemeClr val="bg1">
                      <a:lumMod val="50000"/>
                      <a:lumOff val="50000"/>
                      <a:alpha val="20000"/>
                    </a:schemeClr>
                  </a:glow>
                </a:effectLst>
              </a:rPr>
              <a:t>Warmth</a:t>
            </a:r>
          </a:p>
          <a:p>
            <a:pPr lvl="2"/>
            <a:r>
              <a:rPr lang="en-US" sz="2400" dirty="0">
                <a:solidFill>
                  <a:srgbClr val="FFC000"/>
                </a:solidFill>
                <a:effectLst>
                  <a:glow rad="38100">
                    <a:schemeClr val="bg1">
                      <a:lumMod val="50000"/>
                      <a:lumOff val="50000"/>
                      <a:alpha val="20000"/>
                    </a:schemeClr>
                  </a:glow>
                </a:effectLst>
              </a:rPr>
              <a:t>Inflammation</a:t>
            </a:r>
          </a:p>
          <a:p>
            <a:pPr lvl="1"/>
            <a:r>
              <a:rPr lang="en-US" sz="2600" dirty="0">
                <a:effectLst>
                  <a:glow rad="38100">
                    <a:schemeClr val="bg1">
                      <a:lumMod val="50000"/>
                      <a:lumOff val="50000"/>
                      <a:alpha val="20000"/>
                    </a:schemeClr>
                  </a:glow>
                </a:effectLst>
              </a:rPr>
              <a:t>Decreased skin temperature</a:t>
            </a:r>
          </a:p>
          <a:p>
            <a:pPr lvl="2"/>
            <a:r>
              <a:rPr lang="en-US" sz="2400" dirty="0">
                <a:solidFill>
                  <a:srgbClr val="FFC000"/>
                </a:solidFill>
                <a:effectLst>
                  <a:glow rad="38100">
                    <a:schemeClr val="bg1">
                      <a:lumMod val="50000"/>
                      <a:lumOff val="50000"/>
                      <a:alpha val="20000"/>
                    </a:schemeClr>
                  </a:glow>
                </a:effectLst>
              </a:rPr>
              <a:t>Or reported sensation!</a:t>
            </a:r>
          </a:p>
          <a:p>
            <a:pPr lvl="1"/>
            <a:r>
              <a:rPr lang="en-US" sz="2600" dirty="0">
                <a:effectLst>
                  <a:glow rad="38100">
                    <a:schemeClr val="bg1">
                      <a:lumMod val="50000"/>
                      <a:lumOff val="50000"/>
                      <a:alpha val="20000"/>
                    </a:schemeClr>
                  </a:glow>
                </a:effectLst>
              </a:rPr>
              <a:t>Muscle tension/deformity</a:t>
            </a:r>
          </a:p>
          <a:p>
            <a:pPr lvl="1"/>
            <a:r>
              <a:rPr lang="en-US" sz="2600" dirty="0">
                <a:solidFill>
                  <a:srgbClr val="FF0000"/>
                </a:solidFill>
                <a:effectLst>
                  <a:glow rad="38100">
                    <a:schemeClr val="bg1">
                      <a:lumMod val="50000"/>
                      <a:lumOff val="50000"/>
                      <a:alpha val="20000"/>
                    </a:schemeClr>
                  </a:glow>
                </a:effectLst>
              </a:rPr>
              <a:t>Increased joint space</a:t>
            </a:r>
            <a:endParaRPr lang="en-US" sz="2600" dirty="0">
              <a:effectLst>
                <a:glow rad="38100">
                  <a:schemeClr val="bg1">
                    <a:lumMod val="50000"/>
                    <a:lumOff val="50000"/>
                    <a:alpha val="20000"/>
                  </a:schemeClr>
                </a:glow>
              </a:effectLst>
            </a:endParaRPr>
          </a:p>
          <a:p>
            <a:pPr lvl="1"/>
            <a:endParaRPr lang="en-US" dirty="0"/>
          </a:p>
        </p:txBody>
      </p:sp>
    </p:spTree>
    <p:extLst>
      <p:ext uri="{BB962C8B-B14F-4D97-AF65-F5344CB8AC3E}">
        <p14:creationId xmlns:p14="http://schemas.microsoft.com/office/powerpoint/2010/main" val="143963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4BA9-17B2-2D2B-63ED-B70542A50D4C}"/>
              </a:ext>
            </a:extLst>
          </p:cNvPr>
          <p:cNvSpPr>
            <a:spLocks noGrp="1"/>
          </p:cNvSpPr>
          <p:nvPr>
            <p:ph type="title"/>
          </p:nvPr>
        </p:nvSpPr>
        <p:spPr>
          <a:xfrm>
            <a:off x="739632" y="907472"/>
            <a:ext cx="2169823" cy="5043056"/>
          </a:xfrm>
        </p:spPr>
        <p:txBody>
          <a:bodyPr>
            <a:normAutofit/>
          </a:bodyPr>
          <a:lstStyle/>
          <a:p>
            <a:r>
              <a:rPr lang="en-US" sz="3600" dirty="0"/>
              <a:t>Manual </a:t>
            </a:r>
            <a:br>
              <a:rPr lang="en-US" sz="3600" dirty="0"/>
            </a:br>
            <a:r>
              <a:rPr lang="en-US" sz="3600" dirty="0"/>
              <a:t>Muscle </a:t>
            </a:r>
            <a:br>
              <a:rPr lang="en-US" sz="3600" dirty="0"/>
            </a:br>
            <a:r>
              <a:rPr lang="en-US" sz="3600" dirty="0"/>
              <a:t>Testing </a:t>
            </a:r>
          </a:p>
        </p:txBody>
      </p:sp>
      <p:pic>
        <p:nvPicPr>
          <p:cNvPr id="8" name="Content Placeholder 7">
            <a:extLst>
              <a:ext uri="{FF2B5EF4-FFF2-40B4-BE49-F238E27FC236}">
                <a16:creationId xmlns:a16="http://schemas.microsoft.com/office/drawing/2014/main" id="{B1D18DA7-A898-0C0D-405B-32887319DEA7}"/>
              </a:ext>
            </a:extLst>
          </p:cNvPr>
          <p:cNvPicPr>
            <a:picLocks noGrp="1" noChangeAspect="1"/>
          </p:cNvPicPr>
          <p:nvPr>
            <p:ph idx="1"/>
          </p:nvPr>
        </p:nvPicPr>
        <p:blipFill>
          <a:blip r:embed="rId2"/>
          <a:stretch>
            <a:fillRect/>
          </a:stretch>
        </p:blipFill>
        <p:spPr>
          <a:xfrm>
            <a:off x="3592779" y="180109"/>
            <a:ext cx="8441244" cy="6445679"/>
          </a:xfrm>
        </p:spPr>
      </p:pic>
    </p:spTree>
    <p:extLst>
      <p:ext uri="{BB962C8B-B14F-4D97-AF65-F5344CB8AC3E}">
        <p14:creationId xmlns:p14="http://schemas.microsoft.com/office/powerpoint/2010/main" val="4098780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4735</TotalTime>
  <Words>1320</Words>
  <Application>Microsoft Office PowerPoint</Application>
  <PresentationFormat>Widescreen</PresentationFormat>
  <Paragraphs>141</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Century Gothic</vt:lpstr>
      <vt:lpstr>Mesh</vt:lpstr>
      <vt:lpstr>Shoulder Evaluation</vt:lpstr>
      <vt:lpstr>BELLWORK!</vt:lpstr>
      <vt:lpstr>OBJECTIVES:</vt:lpstr>
      <vt:lpstr>HOPS/SOAP REVIEW</vt:lpstr>
      <vt:lpstr>Subjective vs. Objective</vt:lpstr>
      <vt:lpstr>History</vt:lpstr>
      <vt:lpstr>Observation</vt:lpstr>
      <vt:lpstr>Observation</vt:lpstr>
      <vt:lpstr>Manual  Muscle  Testing </vt:lpstr>
      <vt:lpstr>Manual Muscle Testing</vt:lpstr>
      <vt:lpstr>STRESS TESTS</vt:lpstr>
      <vt:lpstr>PowerPoint Presentation</vt:lpstr>
      <vt:lpstr>Stress tests</vt:lpstr>
      <vt:lpstr>PowerPoint Presentation</vt:lpstr>
      <vt:lpstr>Stress Tests</vt:lpstr>
      <vt:lpstr>PowerPoint Presentation</vt:lpstr>
      <vt:lpstr>Stress Tests</vt:lpstr>
      <vt:lpstr>PowerPoint Presentation</vt:lpstr>
      <vt:lpstr>Stress Tests</vt:lpstr>
      <vt:lpstr>PowerPoint Presentation</vt:lpstr>
      <vt:lpstr>Stress Tests</vt:lpstr>
      <vt:lpstr>PowerPoint Presentation</vt:lpstr>
      <vt:lpstr>Stress Tests</vt:lpstr>
      <vt:lpstr>PowerPoint Presentation</vt:lpstr>
      <vt:lpstr>STRESS TESTS</vt:lpstr>
      <vt:lpstr>PowerPoint Presentation</vt:lpstr>
      <vt:lpstr>Stress Tests</vt:lpstr>
      <vt:lpstr>PowerPoint Presentation</vt:lpstr>
      <vt:lpstr>Stress Tests</vt:lpstr>
      <vt:lpstr>PowerPoint Presentation</vt:lpstr>
      <vt:lpstr>Stress Tests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Shoulder Evaluation</dc:title>
  <dc:creator>Nicholson Julia</dc:creator>
  <cp:lastModifiedBy>Nicholson, Julia</cp:lastModifiedBy>
  <cp:revision>32</cp:revision>
  <dcterms:created xsi:type="dcterms:W3CDTF">2019-01-10T20:00:40Z</dcterms:created>
  <dcterms:modified xsi:type="dcterms:W3CDTF">2023-08-22T15:16:58Z</dcterms:modified>
</cp:coreProperties>
</file>